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39"/>
  </p:notesMasterIdLst>
  <p:handoutMasterIdLst>
    <p:handoutMasterId r:id="rId40"/>
  </p:handoutMasterIdLst>
  <p:sldIdLst>
    <p:sldId id="290" r:id="rId7"/>
    <p:sldId id="281" r:id="rId8"/>
    <p:sldId id="289" r:id="rId9"/>
    <p:sldId id="381" r:id="rId10"/>
    <p:sldId id="335" r:id="rId11"/>
    <p:sldId id="341" r:id="rId12"/>
    <p:sldId id="382" r:id="rId13"/>
    <p:sldId id="316" r:id="rId14"/>
    <p:sldId id="317" r:id="rId15"/>
    <p:sldId id="318" r:id="rId16"/>
    <p:sldId id="320" r:id="rId17"/>
    <p:sldId id="319" r:id="rId18"/>
    <p:sldId id="321" r:id="rId19"/>
    <p:sldId id="322" r:id="rId20"/>
    <p:sldId id="323" r:id="rId21"/>
    <p:sldId id="324" r:id="rId22"/>
    <p:sldId id="325" r:id="rId23"/>
    <p:sldId id="342" r:id="rId24"/>
    <p:sldId id="344" r:id="rId25"/>
    <p:sldId id="345" r:id="rId26"/>
    <p:sldId id="379" r:id="rId27"/>
    <p:sldId id="380" r:id="rId28"/>
    <p:sldId id="347" r:id="rId29"/>
    <p:sldId id="359" r:id="rId30"/>
    <p:sldId id="348" r:id="rId31"/>
    <p:sldId id="349" r:id="rId32"/>
    <p:sldId id="343" r:id="rId33"/>
    <p:sldId id="350" r:id="rId34"/>
    <p:sldId id="356" r:id="rId35"/>
    <p:sldId id="366" r:id="rId36"/>
    <p:sldId id="383" r:id="rId37"/>
    <p:sldId id="288" r:id="rId38"/>
  </p:sldIdLst>
  <p:sldSz cx="9144000" cy="6858000" type="screen4x3"/>
  <p:notesSz cx="10020300" cy="6888163"/>
  <p:defaultTextStyle>
    <a:defPPr>
      <a:defRPr lang="en-Z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330F"/>
    <a:srgbClr val="83725B"/>
    <a:srgbClr val="003896"/>
    <a:srgbClr val="B2B2B2"/>
    <a:srgbClr val="C0C0C0"/>
    <a:srgbClr val="EAEAEA"/>
    <a:srgbClr val="C97A00"/>
    <a:srgbClr val="858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14" autoAdjust="0"/>
  </p:normalViewPr>
  <p:slideViewPr>
    <p:cSldViewPr snapToObjects="1">
      <p:cViewPr varScale="1">
        <p:scale>
          <a:sx n="110" d="100"/>
          <a:sy n="110" d="100"/>
        </p:scale>
        <p:origin x="-1650" y="-96"/>
      </p:cViewPr>
      <p:guideLst>
        <p:guide orient="horz" pos="1253"/>
        <p:guide orient="horz" pos="890"/>
        <p:guide orient="horz" pos="3657"/>
        <p:guide orient="horz" pos="1752"/>
        <p:guide orient="horz" pos="4156"/>
        <p:guide orient="horz" pos="3475"/>
        <p:guide pos="5556"/>
        <p:guide pos="5420"/>
        <p:guide pos="340"/>
        <p:guide pos="576"/>
        <p:guide pos="41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7602"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GB"/>
          </a:p>
        </p:txBody>
      </p:sp>
      <p:sp>
        <p:nvSpPr>
          <p:cNvPr id="537603" name="Rectangle 3"/>
          <p:cNvSpPr>
            <a:spLocks noGrp="1" noChangeArrowheads="1"/>
          </p:cNvSpPr>
          <p:nvPr>
            <p:ph type="dt" sz="quarter"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GB"/>
          </a:p>
        </p:txBody>
      </p:sp>
      <p:sp>
        <p:nvSpPr>
          <p:cNvPr id="537604" name="Rectangle 4"/>
          <p:cNvSpPr>
            <a:spLocks noGrp="1" noChangeArrowheads="1"/>
          </p:cNvSpPr>
          <p:nvPr>
            <p:ph type="ftr" sz="quarter" idx="2"/>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GB"/>
          </a:p>
        </p:txBody>
      </p:sp>
      <p:sp>
        <p:nvSpPr>
          <p:cNvPr id="537605" name="Rectangle 5"/>
          <p:cNvSpPr>
            <a:spLocks noGrp="1" noChangeArrowheads="1"/>
          </p:cNvSpPr>
          <p:nvPr>
            <p:ph type="sldNum" sz="quarter" idx="3"/>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E228758D-82F0-4143-A4F5-C3D6A4C129DF}" type="slidenum">
              <a:rPr lang="en-GB"/>
              <a:pPr>
                <a:defRPr/>
              </a:pPr>
              <a:t>‹#›</a:t>
            </a:fld>
            <a:endParaRPr lang="en-GB" dirty="0"/>
          </a:p>
        </p:txBody>
      </p:sp>
    </p:spTree>
    <p:extLst>
      <p:ext uri="{BB962C8B-B14F-4D97-AF65-F5344CB8AC3E}">
        <p14:creationId xmlns:p14="http://schemas.microsoft.com/office/powerpoint/2010/main" val="4255968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386"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ZA"/>
          </a:p>
        </p:txBody>
      </p:sp>
      <p:sp>
        <p:nvSpPr>
          <p:cNvPr id="528387" name="Rectangle 3"/>
          <p:cNvSpPr>
            <a:spLocks noGrp="1" noChangeArrowheads="1"/>
          </p:cNvSpPr>
          <p:nvPr>
            <p:ph type="dt"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ZA"/>
          </a:p>
        </p:txBody>
      </p:sp>
      <p:sp>
        <p:nvSpPr>
          <p:cNvPr id="43012" name="Rectangle 4"/>
          <p:cNvSpPr>
            <a:spLocks noGrp="1" noRot="1" noChangeAspect="1" noChangeArrowheads="1" noTextEdit="1"/>
          </p:cNvSpPr>
          <p:nvPr>
            <p:ph type="sldImg" idx="2"/>
          </p:nvPr>
        </p:nvSpPr>
        <p:spPr bwMode="auto">
          <a:xfrm>
            <a:off x="3287713" y="515938"/>
            <a:ext cx="3446462" cy="2584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8389" name="Rectangle 5"/>
          <p:cNvSpPr>
            <a:spLocks noGrp="1" noChangeArrowheads="1"/>
          </p:cNvSpPr>
          <p:nvPr>
            <p:ph type="body" sz="quarter" idx="3"/>
          </p:nvPr>
        </p:nvSpPr>
        <p:spPr bwMode="auto">
          <a:xfrm>
            <a:off x="1001713" y="3271838"/>
            <a:ext cx="801687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p>
            <a:pPr lvl="0"/>
            <a:r>
              <a:rPr lang="en-ZA" noProof="0" smtClean="0"/>
              <a:t>Click to edit Master text styles</a:t>
            </a:r>
          </a:p>
          <a:p>
            <a:pPr lvl="1"/>
            <a:r>
              <a:rPr lang="en-ZA" noProof="0" smtClean="0"/>
              <a:t>Second level</a:t>
            </a:r>
          </a:p>
          <a:p>
            <a:pPr lvl="2"/>
            <a:r>
              <a:rPr lang="en-ZA" noProof="0" smtClean="0"/>
              <a:t>Third level</a:t>
            </a:r>
          </a:p>
          <a:p>
            <a:pPr lvl="3"/>
            <a:r>
              <a:rPr lang="en-ZA" noProof="0" smtClean="0"/>
              <a:t>Fourth level</a:t>
            </a:r>
          </a:p>
          <a:p>
            <a:pPr lvl="4"/>
            <a:r>
              <a:rPr lang="en-ZA" noProof="0" smtClean="0"/>
              <a:t>Fifth level</a:t>
            </a:r>
          </a:p>
        </p:txBody>
      </p:sp>
      <p:sp>
        <p:nvSpPr>
          <p:cNvPr id="528390" name="Rectangle 6"/>
          <p:cNvSpPr>
            <a:spLocks noGrp="1" noChangeArrowheads="1"/>
          </p:cNvSpPr>
          <p:nvPr>
            <p:ph type="ftr" sz="quarter" idx="4"/>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ZA"/>
          </a:p>
        </p:txBody>
      </p:sp>
      <p:sp>
        <p:nvSpPr>
          <p:cNvPr id="528391" name="Rectangle 7"/>
          <p:cNvSpPr>
            <a:spLocks noGrp="1" noChangeArrowheads="1"/>
          </p:cNvSpPr>
          <p:nvPr>
            <p:ph type="sldNum" sz="quarter" idx="5"/>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702BB726-8329-4D07-929C-85FF470B19C2}" type="slidenum">
              <a:rPr lang="en-ZA"/>
              <a:pPr>
                <a:defRPr/>
              </a:pPr>
              <a:t>‹#›</a:t>
            </a:fld>
            <a:endParaRPr lang="en-ZA" dirty="0"/>
          </a:p>
        </p:txBody>
      </p:sp>
    </p:spTree>
    <p:extLst>
      <p:ext uri="{BB962C8B-B14F-4D97-AF65-F5344CB8AC3E}">
        <p14:creationId xmlns:p14="http://schemas.microsoft.com/office/powerpoint/2010/main" val="27984651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702BB726-8329-4D07-929C-85FF470B19C2}" type="slidenum">
              <a:rPr lang="en-ZA" smtClean="0"/>
              <a:pPr>
                <a:defRPr/>
              </a:pPr>
              <a:t>19</a:t>
            </a:fld>
            <a:endParaRPr lang="en-ZA" dirty="0"/>
          </a:p>
        </p:txBody>
      </p:sp>
    </p:spTree>
    <p:extLst>
      <p:ext uri="{BB962C8B-B14F-4D97-AF65-F5344CB8AC3E}">
        <p14:creationId xmlns:p14="http://schemas.microsoft.com/office/powerpoint/2010/main" val="1500073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0"/>
          <p:cNvGrpSpPr>
            <a:grpSpLocks/>
          </p:cNvGrpSpPr>
          <p:nvPr userDrawn="1"/>
        </p:nvGrpSpPr>
        <p:grpSpPr bwMode="auto">
          <a:xfrm>
            <a:off x="-4763" y="0"/>
            <a:ext cx="9148763" cy="6858000"/>
            <a:chOff x="-3" y="0"/>
            <a:chExt cx="5763" cy="4320"/>
          </a:xfrm>
        </p:grpSpPr>
        <p:pic>
          <p:nvPicPr>
            <p:cNvPr id="5" name="Picture 148" descr="logo sm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1"/>
            <p:cNvSpPr>
              <a:spLocks noChangeArrowheads="1"/>
            </p:cNvSpPr>
            <p:nvPr userDrawn="1"/>
          </p:nvSpPr>
          <p:spPr bwMode="auto">
            <a:xfrm>
              <a:off x="-3" y="0"/>
              <a:ext cx="5763"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23" descr="d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01"/>
            <p:cNvSpPr>
              <a:spLocks noChangeArrowheads="1"/>
            </p:cNvSpPr>
            <p:nvPr userDrawn="1"/>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9" name="Oval 102" descr="coolers"/>
            <p:cNvSpPr>
              <a:spLocks noChangeArrowheads="1"/>
            </p:cNvSpPr>
            <p:nvPr userDrawn="1"/>
          </p:nvSpPr>
          <p:spPr bwMode="auto">
            <a:xfrm>
              <a:off x="275" y="858"/>
              <a:ext cx="1362" cy="1369"/>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10" name="Oval 103"/>
            <p:cNvSpPr>
              <a:spLocks noChangeArrowheads="1"/>
            </p:cNvSpPr>
            <p:nvPr userDrawn="1"/>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Oval 104"/>
            <p:cNvSpPr>
              <a:spLocks noChangeArrowheads="1"/>
            </p:cNvSpPr>
            <p:nvPr userDrawn="1"/>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Oval 105"/>
            <p:cNvSpPr>
              <a:spLocks noChangeArrowheads="1"/>
            </p:cNvSpPr>
            <p:nvPr userDrawn="1"/>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Oval 106"/>
            <p:cNvSpPr>
              <a:spLocks noChangeArrowheads="1"/>
            </p:cNvSpPr>
            <p:nvPr userDrawn="1"/>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Oval 107"/>
            <p:cNvSpPr>
              <a:spLocks noChangeArrowheads="1"/>
            </p:cNvSpPr>
            <p:nvPr userDrawn="1"/>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Oval 108"/>
            <p:cNvSpPr>
              <a:spLocks noChangeArrowheads="1"/>
            </p:cNvSpPr>
            <p:nvPr userDrawn="1"/>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Oval 109"/>
            <p:cNvSpPr>
              <a:spLocks noChangeArrowheads="1"/>
            </p:cNvSpPr>
            <p:nvPr userDrawn="1"/>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Oval 110"/>
            <p:cNvSpPr>
              <a:spLocks noChangeArrowheads="1"/>
            </p:cNvSpPr>
            <p:nvPr userDrawn="1"/>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 name="Oval 111"/>
            <p:cNvSpPr>
              <a:spLocks noChangeArrowheads="1"/>
            </p:cNvSpPr>
            <p:nvPr userDrawn="1"/>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9" name="Oval 112"/>
            <p:cNvSpPr>
              <a:spLocks noChangeArrowheads="1"/>
            </p:cNvSpPr>
            <p:nvPr userDrawn="1"/>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Oval 113"/>
            <p:cNvSpPr>
              <a:spLocks noChangeArrowheads="1"/>
            </p:cNvSpPr>
            <p:nvPr userDrawn="1"/>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Oval 114"/>
            <p:cNvSpPr>
              <a:spLocks noChangeArrowheads="1"/>
            </p:cNvSpPr>
            <p:nvPr userDrawn="1"/>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Oval 115"/>
            <p:cNvSpPr>
              <a:spLocks noChangeArrowheads="1"/>
            </p:cNvSpPr>
            <p:nvPr userDrawn="1"/>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116"/>
            <p:cNvSpPr>
              <a:spLocks noChangeArrowheads="1"/>
            </p:cNvSpPr>
            <p:nvPr userDrawn="1"/>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24" name="Oval 117"/>
            <p:cNvSpPr>
              <a:spLocks noChangeArrowheads="1"/>
            </p:cNvSpPr>
            <p:nvPr userDrawn="1"/>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Oval 118" descr="face"/>
            <p:cNvSpPr>
              <a:spLocks noChangeArrowheads="1"/>
            </p:cNvSpPr>
            <p:nvPr userDrawn="1"/>
          </p:nvSpPr>
          <p:spPr bwMode="auto">
            <a:xfrm>
              <a:off x="633" y="445"/>
              <a:ext cx="700" cy="701"/>
            </a:xfrm>
            <a:prstGeom prst="ellipse">
              <a:avLst/>
            </a:prstGeom>
            <a:blipFill dpi="0" rotWithShape="1">
              <a:blip r:embed="rId5">
                <a:lum contrast="6000"/>
              </a:blip>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26" name="Oval 119"/>
            <p:cNvSpPr>
              <a:spLocks noChangeArrowheads="1"/>
            </p:cNvSpPr>
            <p:nvPr userDrawn="1"/>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Oval 120"/>
            <p:cNvSpPr>
              <a:spLocks noChangeArrowheads="1"/>
            </p:cNvSpPr>
            <p:nvPr userDrawn="1"/>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Oval 121"/>
            <p:cNvSpPr>
              <a:spLocks noChangeArrowheads="1"/>
            </p:cNvSpPr>
            <p:nvPr userDrawn="1"/>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Oval 122"/>
            <p:cNvSpPr>
              <a:spLocks noChangeArrowheads="1"/>
            </p:cNvSpPr>
            <p:nvPr userDrawn="1"/>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30" name="Oval 123"/>
            <p:cNvSpPr>
              <a:spLocks noChangeArrowheads="1"/>
            </p:cNvSpPr>
            <p:nvPr userDrawn="1"/>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31" name="Oval 124"/>
            <p:cNvSpPr>
              <a:spLocks noChangeArrowheads="1"/>
            </p:cNvSpPr>
            <p:nvPr userDrawn="1"/>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Oval 125"/>
            <p:cNvSpPr>
              <a:spLocks noChangeArrowheads="1"/>
            </p:cNvSpPr>
            <p:nvPr userDrawn="1"/>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Oval 126"/>
            <p:cNvSpPr>
              <a:spLocks noChangeArrowheads="1"/>
            </p:cNvSpPr>
            <p:nvPr userDrawn="1"/>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127"/>
            <p:cNvSpPr>
              <a:spLocks noChangeArrowheads="1"/>
            </p:cNvSpPr>
            <p:nvPr userDrawn="1"/>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Oval 128" descr="new smal workers"/>
            <p:cNvSpPr>
              <a:spLocks noChangeArrowheads="1"/>
            </p:cNvSpPr>
            <p:nvPr userDrawn="1"/>
          </p:nvSpPr>
          <p:spPr bwMode="auto">
            <a:xfrm>
              <a:off x="304" y="2033"/>
              <a:ext cx="1135" cy="1143"/>
            </a:xfrm>
            <a:prstGeom prst="ellipse">
              <a:avLst/>
            </a:prstGeom>
            <a:blipFill dpi="0" rotWithShape="1">
              <a:blip r:embed="rId6">
                <a:lum contrast="12000"/>
              </a:blip>
              <a:srcRect/>
              <a:stretch>
                <a:fillRect/>
              </a:stretch>
            </a:blipFill>
            <a:ln>
              <a:noFill/>
            </a:ln>
            <a:extLst>
              <a:ext uri="{91240B29-F687-4F45-9708-019B960494DF}">
                <a14:hiddenLine xmlns:a14="http://schemas.microsoft.com/office/drawing/2010/main" w="0">
                  <a:solidFill>
                    <a:srgbClr val="83725B"/>
                  </a:solidFill>
                  <a:round/>
                  <a:headEnd/>
                  <a:tailEnd/>
                </a14:hiddenLine>
              </a:ext>
            </a:extLst>
          </p:spPr>
          <p:txBody>
            <a:bodyPr/>
            <a:lstStyle/>
            <a:p>
              <a:endParaRPr lang="en-US"/>
            </a:p>
          </p:txBody>
        </p:sp>
        <p:sp>
          <p:nvSpPr>
            <p:cNvPr id="36" name="Oval 129"/>
            <p:cNvSpPr>
              <a:spLocks noChangeArrowheads="1"/>
            </p:cNvSpPr>
            <p:nvPr userDrawn="1"/>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130"/>
            <p:cNvSpPr>
              <a:spLocks noChangeArrowheads="1"/>
            </p:cNvSpPr>
            <p:nvPr userDrawn="1"/>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Oval 131"/>
            <p:cNvSpPr>
              <a:spLocks noChangeArrowheads="1"/>
            </p:cNvSpPr>
            <p:nvPr userDrawn="1"/>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Oval 132"/>
            <p:cNvSpPr>
              <a:spLocks noChangeArrowheads="1"/>
            </p:cNvSpPr>
            <p:nvPr userDrawn="1"/>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40" name="Oval 133"/>
            <p:cNvSpPr>
              <a:spLocks noChangeArrowheads="1"/>
            </p:cNvSpPr>
            <p:nvPr userDrawn="1"/>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41" name="Oval 134"/>
            <p:cNvSpPr>
              <a:spLocks noChangeArrowheads="1"/>
            </p:cNvSpPr>
            <p:nvPr userDrawn="1"/>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Oval 135"/>
            <p:cNvSpPr>
              <a:spLocks noChangeArrowheads="1"/>
            </p:cNvSpPr>
            <p:nvPr userDrawn="1"/>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Oval 136"/>
            <p:cNvSpPr>
              <a:spLocks noChangeArrowheads="1"/>
            </p:cNvSpPr>
            <p:nvPr userDrawn="1"/>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Oval 137"/>
            <p:cNvSpPr>
              <a:spLocks noChangeArrowheads="1"/>
            </p:cNvSpPr>
            <p:nvPr userDrawn="1"/>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Oval 138" descr="boom"/>
            <p:cNvSpPr>
              <a:spLocks noChangeArrowheads="1"/>
            </p:cNvSpPr>
            <p:nvPr userDrawn="1"/>
          </p:nvSpPr>
          <p:spPr bwMode="auto">
            <a:xfrm>
              <a:off x="638" y="3018"/>
              <a:ext cx="949" cy="957"/>
            </a:xfrm>
            <a:prstGeom prst="ellipse">
              <a:avLst/>
            </a:prstGeom>
            <a:blipFill dpi="0" rotWithShape="1">
              <a:blip r:embed="rId7">
                <a:lum contrast="6000"/>
              </a:blip>
              <a:srcRect/>
              <a:stretch>
                <a:fillRect/>
              </a:stretch>
            </a:blipFill>
            <a:ln>
              <a:noFill/>
            </a:ln>
            <a:extLst>
              <a:ext uri="{91240B29-F687-4F45-9708-019B960494DF}">
                <a14:hiddenLine xmlns:a14="http://schemas.microsoft.com/office/drawing/2010/main" w="9525">
                  <a:solidFill>
                    <a:srgbClr val="83725B"/>
                  </a:solidFill>
                  <a:miter lim="800000"/>
                  <a:headEnd/>
                  <a:tailEnd/>
                </a14:hiddenLine>
              </a:ext>
            </a:extLst>
          </p:spPr>
          <p:txBody>
            <a:bodyPr/>
            <a:lstStyle/>
            <a:p>
              <a:endParaRPr lang="en-US"/>
            </a:p>
          </p:txBody>
        </p:sp>
        <p:sp>
          <p:nvSpPr>
            <p:cNvPr id="46" name="Oval 139"/>
            <p:cNvSpPr>
              <a:spLocks noChangeArrowheads="1"/>
            </p:cNvSpPr>
            <p:nvPr userDrawn="1"/>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Oval 140"/>
            <p:cNvSpPr>
              <a:spLocks noChangeArrowheads="1"/>
            </p:cNvSpPr>
            <p:nvPr userDrawn="1"/>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Oval 141"/>
            <p:cNvSpPr>
              <a:spLocks noChangeArrowheads="1"/>
            </p:cNvSpPr>
            <p:nvPr userDrawn="1"/>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75" name="Rectangle 3"/>
          <p:cNvSpPr>
            <a:spLocks noGrp="1" noChangeArrowheads="1"/>
          </p:cNvSpPr>
          <p:nvPr>
            <p:ph type="ctrTitle"/>
          </p:nvPr>
        </p:nvSpPr>
        <p:spPr>
          <a:xfrm>
            <a:off x="3059113" y="3271838"/>
            <a:ext cx="5545137" cy="676275"/>
          </a:xfrm>
        </p:spPr>
        <p:txBody>
          <a:bodyPr anchor="b"/>
          <a:lstStyle>
            <a:lvl1pPr>
              <a:defRPr>
                <a:solidFill>
                  <a:srgbClr val="003896"/>
                </a:solidFill>
              </a:defRPr>
            </a:lvl1pPr>
          </a:lstStyle>
          <a:p>
            <a:pPr lvl="0"/>
            <a:r>
              <a:rPr lang="en-ZA" noProof="0" smtClean="0"/>
              <a:t>Click to edit Master title style</a:t>
            </a:r>
          </a:p>
        </p:txBody>
      </p:sp>
      <p:sp>
        <p:nvSpPr>
          <p:cNvPr id="3076" name="Rectangle 4"/>
          <p:cNvSpPr>
            <a:spLocks noGrp="1" noChangeArrowheads="1"/>
          </p:cNvSpPr>
          <p:nvPr>
            <p:ph type="subTitle" idx="1"/>
          </p:nvPr>
        </p:nvSpPr>
        <p:spPr>
          <a:xfrm>
            <a:off x="3059113" y="4092575"/>
            <a:ext cx="5545137" cy="2220913"/>
          </a:xfrm>
        </p:spPr>
        <p:txBody>
          <a:bodyPr/>
          <a:lstStyle>
            <a:lvl1pPr marL="0" indent="0">
              <a:buFontTx/>
              <a:buNone/>
              <a:defRPr sz="1800">
                <a:solidFill>
                  <a:srgbClr val="83725B"/>
                </a:solidFill>
              </a:defRPr>
            </a:lvl1pPr>
          </a:lstStyle>
          <a:p>
            <a:pPr lvl="0"/>
            <a:r>
              <a:rPr lang="en-ZA" noProof="0" smtClean="0"/>
              <a:t>Click to edit Master subtitle style</a:t>
            </a:r>
          </a:p>
        </p:txBody>
      </p:sp>
    </p:spTree>
    <p:extLst>
      <p:ext uri="{BB962C8B-B14F-4D97-AF65-F5344CB8AC3E}">
        <p14:creationId xmlns:p14="http://schemas.microsoft.com/office/powerpoint/2010/main" val="177021514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BBCF65E3-9158-41B7-9BD5-8B457928EBCF}" type="slidenum">
              <a:rPr lang="en-ZA"/>
              <a:pPr>
                <a:defRPr/>
              </a:pPr>
              <a:t>‹#›</a:t>
            </a:fld>
            <a:endParaRPr lang="en-ZA" dirty="0"/>
          </a:p>
        </p:txBody>
      </p:sp>
    </p:spTree>
    <p:extLst>
      <p:ext uri="{BB962C8B-B14F-4D97-AF65-F5344CB8AC3E}">
        <p14:creationId xmlns:p14="http://schemas.microsoft.com/office/powerpoint/2010/main" val="3440164607"/>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5" y="166688"/>
            <a:ext cx="2093913" cy="631507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36563" y="166688"/>
            <a:ext cx="6132512" cy="6315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7C540CE6-2595-4994-9505-DDB90A96025A}" type="slidenum">
              <a:rPr lang="en-ZA"/>
              <a:pPr>
                <a:defRPr/>
              </a:pPr>
              <a:t>‹#›</a:t>
            </a:fld>
            <a:endParaRPr lang="en-ZA" dirty="0"/>
          </a:p>
        </p:txBody>
      </p:sp>
    </p:spTree>
    <p:extLst>
      <p:ext uri="{BB962C8B-B14F-4D97-AF65-F5344CB8AC3E}">
        <p14:creationId xmlns:p14="http://schemas.microsoft.com/office/powerpoint/2010/main" val="4252889336"/>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36563" y="166688"/>
            <a:ext cx="8378825" cy="6315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Slide Number Placeholder 4"/>
          <p:cNvSpPr>
            <a:spLocks noGrp="1"/>
          </p:cNvSpPr>
          <p:nvPr>
            <p:ph type="sldNum" sz="quarter" idx="11"/>
          </p:nvPr>
        </p:nvSpPr>
        <p:spPr>
          <a:xfrm>
            <a:off x="3851275" y="6453188"/>
            <a:ext cx="1008063" cy="268287"/>
          </a:xfrm>
        </p:spPr>
        <p:txBody>
          <a:bodyPr/>
          <a:lstStyle>
            <a:lvl1pPr>
              <a:defRPr/>
            </a:lvl1pPr>
          </a:lstStyle>
          <a:p>
            <a:pPr>
              <a:defRPr/>
            </a:pPr>
            <a:fld id="{06F599C1-ECE8-48C7-B73A-5C6E90D21121}" type="slidenum">
              <a:rPr lang="en-ZA"/>
              <a:pPr>
                <a:defRPr/>
              </a:pPr>
              <a:t>‹#›</a:t>
            </a:fld>
            <a:endParaRPr lang="en-ZA" dirty="0"/>
          </a:p>
        </p:txBody>
      </p:sp>
    </p:spTree>
    <p:extLst>
      <p:ext uri="{BB962C8B-B14F-4D97-AF65-F5344CB8AC3E}">
        <p14:creationId xmlns:p14="http://schemas.microsoft.com/office/powerpoint/2010/main" val="187703946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B3C88B16-253E-48BB-A796-AACE705B047E}" type="slidenum">
              <a:rPr lang="en-ZA"/>
              <a:pPr>
                <a:defRPr/>
              </a:pPr>
              <a:t>‹#›</a:t>
            </a:fld>
            <a:endParaRPr lang="en-ZA" dirty="0"/>
          </a:p>
        </p:txBody>
      </p:sp>
    </p:spTree>
    <p:extLst>
      <p:ext uri="{BB962C8B-B14F-4D97-AF65-F5344CB8AC3E}">
        <p14:creationId xmlns:p14="http://schemas.microsoft.com/office/powerpoint/2010/main" val="3281741196"/>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33B31676-D2A0-4EC9-B38C-689E19E6A71A}" type="slidenum">
              <a:rPr lang="en-ZA"/>
              <a:pPr>
                <a:defRPr/>
              </a:pPr>
              <a:t>‹#›</a:t>
            </a:fld>
            <a:endParaRPr lang="en-ZA" dirty="0"/>
          </a:p>
        </p:txBody>
      </p:sp>
    </p:spTree>
    <p:extLst>
      <p:ext uri="{BB962C8B-B14F-4D97-AF65-F5344CB8AC3E}">
        <p14:creationId xmlns:p14="http://schemas.microsoft.com/office/powerpoint/2010/main" val="270843195"/>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36563" y="1436688"/>
            <a:ext cx="4113212"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702175" y="1436688"/>
            <a:ext cx="41132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F9B5E14E-B1A0-4F4D-915F-4DE5D6CEDA43}" type="slidenum">
              <a:rPr lang="en-ZA"/>
              <a:pPr>
                <a:defRPr/>
              </a:pPr>
              <a:t>‹#›</a:t>
            </a:fld>
            <a:endParaRPr lang="en-ZA" dirty="0"/>
          </a:p>
        </p:txBody>
      </p:sp>
    </p:spTree>
    <p:extLst>
      <p:ext uri="{BB962C8B-B14F-4D97-AF65-F5344CB8AC3E}">
        <p14:creationId xmlns:p14="http://schemas.microsoft.com/office/powerpoint/2010/main" val="261166586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vl1pPr>
          </a:lstStyle>
          <a:p>
            <a:pPr>
              <a:defRPr/>
            </a:pPr>
            <a:endParaRPr lang="en-ZA"/>
          </a:p>
        </p:txBody>
      </p:sp>
      <p:sp>
        <p:nvSpPr>
          <p:cNvPr id="8" name="Footer Placeholder 7"/>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9" name="Slide Number Placeholder 8"/>
          <p:cNvSpPr>
            <a:spLocks noGrp="1"/>
          </p:cNvSpPr>
          <p:nvPr>
            <p:ph type="sldNum" sz="quarter" idx="12"/>
          </p:nvPr>
        </p:nvSpPr>
        <p:spPr/>
        <p:txBody>
          <a:bodyPr/>
          <a:lstStyle>
            <a:lvl1pPr>
              <a:defRPr/>
            </a:lvl1pPr>
          </a:lstStyle>
          <a:p>
            <a:pPr>
              <a:defRPr/>
            </a:pPr>
            <a:fld id="{651DCF3A-8812-4B3F-9856-D4181B890D96}" type="slidenum">
              <a:rPr lang="en-ZA"/>
              <a:pPr>
                <a:defRPr/>
              </a:pPr>
              <a:t>‹#›</a:t>
            </a:fld>
            <a:endParaRPr lang="en-ZA" dirty="0"/>
          </a:p>
        </p:txBody>
      </p:sp>
    </p:spTree>
    <p:extLst>
      <p:ext uri="{BB962C8B-B14F-4D97-AF65-F5344CB8AC3E}">
        <p14:creationId xmlns:p14="http://schemas.microsoft.com/office/powerpoint/2010/main" val="1954157349"/>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Footer Placeholder 3"/>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5" name="Slide Number Placeholder 4"/>
          <p:cNvSpPr>
            <a:spLocks noGrp="1"/>
          </p:cNvSpPr>
          <p:nvPr>
            <p:ph type="sldNum" sz="quarter" idx="12"/>
          </p:nvPr>
        </p:nvSpPr>
        <p:spPr/>
        <p:txBody>
          <a:bodyPr/>
          <a:lstStyle>
            <a:lvl1pPr>
              <a:defRPr/>
            </a:lvl1pPr>
          </a:lstStyle>
          <a:p>
            <a:pPr>
              <a:defRPr/>
            </a:pPr>
            <a:fld id="{9BE0B0BB-F465-4E7B-B0F8-95D4048D945D}" type="slidenum">
              <a:rPr lang="en-ZA"/>
              <a:pPr>
                <a:defRPr/>
              </a:pPr>
              <a:t>‹#›</a:t>
            </a:fld>
            <a:endParaRPr lang="en-ZA" dirty="0"/>
          </a:p>
        </p:txBody>
      </p:sp>
    </p:spTree>
    <p:extLst>
      <p:ext uri="{BB962C8B-B14F-4D97-AF65-F5344CB8AC3E}">
        <p14:creationId xmlns:p14="http://schemas.microsoft.com/office/powerpoint/2010/main" val="777004150"/>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ZA"/>
          </a:p>
        </p:txBody>
      </p:sp>
      <p:sp>
        <p:nvSpPr>
          <p:cNvPr id="3" name="Footer Placeholder 2"/>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4" name="Slide Number Placeholder 3"/>
          <p:cNvSpPr>
            <a:spLocks noGrp="1"/>
          </p:cNvSpPr>
          <p:nvPr>
            <p:ph type="sldNum" sz="quarter" idx="12"/>
          </p:nvPr>
        </p:nvSpPr>
        <p:spPr/>
        <p:txBody>
          <a:bodyPr/>
          <a:lstStyle>
            <a:lvl1pPr>
              <a:defRPr/>
            </a:lvl1pPr>
          </a:lstStyle>
          <a:p>
            <a:pPr>
              <a:defRPr/>
            </a:pPr>
            <a:fld id="{DE84DE26-0826-4FA9-8B73-50F54D116ECF}" type="slidenum">
              <a:rPr lang="en-ZA"/>
              <a:pPr>
                <a:defRPr/>
              </a:pPr>
              <a:t>‹#›</a:t>
            </a:fld>
            <a:endParaRPr lang="en-ZA" dirty="0"/>
          </a:p>
        </p:txBody>
      </p:sp>
    </p:spTree>
    <p:extLst>
      <p:ext uri="{BB962C8B-B14F-4D97-AF65-F5344CB8AC3E}">
        <p14:creationId xmlns:p14="http://schemas.microsoft.com/office/powerpoint/2010/main" val="3060879834"/>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33B99F38-83B3-4AA4-B46F-280356F7F790}" type="slidenum">
              <a:rPr lang="en-ZA"/>
              <a:pPr>
                <a:defRPr/>
              </a:pPr>
              <a:t>‹#›</a:t>
            </a:fld>
            <a:endParaRPr lang="en-ZA" dirty="0"/>
          </a:p>
        </p:txBody>
      </p:sp>
    </p:spTree>
    <p:extLst>
      <p:ext uri="{BB962C8B-B14F-4D97-AF65-F5344CB8AC3E}">
        <p14:creationId xmlns:p14="http://schemas.microsoft.com/office/powerpoint/2010/main" val="252601678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7787FA3A-66B3-4A27-BCAC-E99941FDF041}" type="slidenum">
              <a:rPr lang="en-ZA"/>
              <a:pPr>
                <a:defRPr/>
              </a:pPr>
              <a:t>‹#›</a:t>
            </a:fld>
            <a:endParaRPr lang="en-ZA" dirty="0"/>
          </a:p>
        </p:txBody>
      </p:sp>
    </p:spTree>
    <p:extLst>
      <p:ext uri="{BB962C8B-B14F-4D97-AF65-F5344CB8AC3E}">
        <p14:creationId xmlns:p14="http://schemas.microsoft.com/office/powerpoint/2010/main" val="6964986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43" descr="logo sma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62863" y="341313"/>
            <a:ext cx="11731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7" descr="topsoli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759142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nvPr>
        </p:nvSpPr>
        <p:spPr bwMode="auto">
          <a:xfrm>
            <a:off x="436563" y="166688"/>
            <a:ext cx="651986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ZA" smtClean="0"/>
              <a:t>Click to edit Master title style</a:t>
            </a:r>
          </a:p>
        </p:txBody>
      </p:sp>
      <p:sp>
        <p:nvSpPr>
          <p:cNvPr id="1029" name="Rectangle 3"/>
          <p:cNvSpPr>
            <a:spLocks noGrp="1" noChangeArrowheads="1"/>
          </p:cNvSpPr>
          <p:nvPr>
            <p:ph type="body" idx="1"/>
          </p:nvPr>
        </p:nvSpPr>
        <p:spPr bwMode="auto">
          <a:xfrm>
            <a:off x="436563" y="1436688"/>
            <a:ext cx="8378825"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ZA" smtClean="0"/>
              <a:t>Click to edit Master text styles</a:t>
            </a:r>
          </a:p>
          <a:p>
            <a:pPr lvl="1"/>
            <a:r>
              <a:rPr lang="en-ZA" smtClean="0"/>
              <a:t>Second level</a:t>
            </a:r>
          </a:p>
          <a:p>
            <a:pPr lvl="2"/>
            <a:r>
              <a:rPr lang="en-ZA" smtClean="0"/>
              <a:t>Third level</a:t>
            </a:r>
          </a:p>
          <a:p>
            <a:pPr lvl="3"/>
            <a:r>
              <a:rPr lang="en-ZA" smtClean="0"/>
              <a:t>Fourth level</a:t>
            </a:r>
          </a:p>
          <a:p>
            <a:pPr lvl="4"/>
            <a:r>
              <a:rPr lang="en-ZA" smtClean="0"/>
              <a:t>Fifth level</a:t>
            </a:r>
          </a:p>
        </p:txBody>
      </p:sp>
      <p:sp>
        <p:nvSpPr>
          <p:cNvPr id="1061" name="Rectangle 37"/>
          <p:cNvSpPr>
            <a:spLocks noGrp="1" noChangeArrowheads="1"/>
          </p:cNvSpPr>
          <p:nvPr>
            <p:ph type="dt" sz="half" idx="2"/>
          </p:nvPr>
        </p:nvSpPr>
        <p:spPr bwMode="auto">
          <a:xfrm>
            <a:off x="457200" y="6453188"/>
            <a:ext cx="173831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solidFill>
                  <a:srgbClr val="83725B"/>
                </a:solidFill>
              </a:defRPr>
            </a:lvl1pPr>
          </a:lstStyle>
          <a:p>
            <a:pPr>
              <a:defRPr/>
            </a:pPr>
            <a:endParaRPr lang="en-ZA"/>
          </a:p>
        </p:txBody>
      </p:sp>
      <p:sp>
        <p:nvSpPr>
          <p:cNvPr id="1063" name="Rectangle 39"/>
          <p:cNvSpPr>
            <a:spLocks noGrp="1" noChangeArrowheads="1"/>
          </p:cNvSpPr>
          <p:nvPr>
            <p:ph type="sldNum" sz="quarter" idx="4"/>
          </p:nvPr>
        </p:nvSpPr>
        <p:spPr bwMode="auto">
          <a:xfrm>
            <a:off x="3924300" y="6453188"/>
            <a:ext cx="935038"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00">
                <a:solidFill>
                  <a:srgbClr val="83725B"/>
                </a:solidFill>
              </a:defRPr>
            </a:lvl1pPr>
          </a:lstStyle>
          <a:p>
            <a:pPr>
              <a:defRPr/>
            </a:pPr>
            <a:fld id="{4FA8E909-7D04-4FC7-9260-166004EA8037}" type="slidenum">
              <a:rPr lang="en-ZA"/>
              <a:pPr>
                <a:defRPr/>
              </a:pPr>
              <a:t>‹#›</a:t>
            </a:fld>
            <a:endParaRPr lang="en-ZA" dirty="0"/>
          </a:p>
        </p:txBody>
      </p:sp>
    </p:spTree>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Lst>
  <p:transition spd="slow">
    <p:fade/>
  </p:transition>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2400">
          <a:solidFill>
            <a:schemeClr val="bg1"/>
          </a:solidFill>
          <a:latin typeface="+mj-lt"/>
          <a:ea typeface="+mj-ea"/>
          <a:cs typeface="+mj-cs"/>
        </a:defRPr>
      </a:lvl1pPr>
      <a:lvl2pPr algn="l" rtl="0" eaLnBrk="0" fontAlgn="base" hangingPunct="0">
        <a:lnSpc>
          <a:spcPct val="85000"/>
        </a:lnSpc>
        <a:spcBef>
          <a:spcPct val="0"/>
        </a:spcBef>
        <a:spcAft>
          <a:spcPct val="0"/>
        </a:spcAft>
        <a:defRPr sz="2400">
          <a:solidFill>
            <a:schemeClr val="bg1"/>
          </a:solidFill>
          <a:latin typeface="Arial" charset="0"/>
          <a:cs typeface="Arial" charset="0"/>
        </a:defRPr>
      </a:lvl2pPr>
      <a:lvl3pPr algn="l" rtl="0" eaLnBrk="0" fontAlgn="base" hangingPunct="0">
        <a:lnSpc>
          <a:spcPct val="85000"/>
        </a:lnSpc>
        <a:spcBef>
          <a:spcPct val="0"/>
        </a:spcBef>
        <a:spcAft>
          <a:spcPct val="0"/>
        </a:spcAft>
        <a:defRPr sz="2400">
          <a:solidFill>
            <a:schemeClr val="bg1"/>
          </a:solidFill>
          <a:latin typeface="Arial" charset="0"/>
          <a:cs typeface="Arial" charset="0"/>
        </a:defRPr>
      </a:lvl3pPr>
      <a:lvl4pPr algn="l" rtl="0" eaLnBrk="0" fontAlgn="base" hangingPunct="0">
        <a:lnSpc>
          <a:spcPct val="85000"/>
        </a:lnSpc>
        <a:spcBef>
          <a:spcPct val="0"/>
        </a:spcBef>
        <a:spcAft>
          <a:spcPct val="0"/>
        </a:spcAft>
        <a:defRPr sz="2400">
          <a:solidFill>
            <a:schemeClr val="bg1"/>
          </a:solidFill>
          <a:latin typeface="Arial" charset="0"/>
          <a:cs typeface="Arial" charset="0"/>
        </a:defRPr>
      </a:lvl4pPr>
      <a:lvl5pPr algn="l" rtl="0" eaLnBrk="0" fontAlgn="base" hangingPunct="0">
        <a:lnSpc>
          <a:spcPct val="85000"/>
        </a:lnSpc>
        <a:spcBef>
          <a:spcPct val="0"/>
        </a:spcBef>
        <a:spcAft>
          <a:spcPct val="0"/>
        </a:spcAft>
        <a:defRPr sz="2400">
          <a:solidFill>
            <a:schemeClr val="bg1"/>
          </a:solidFill>
          <a:latin typeface="Arial" charset="0"/>
          <a:cs typeface="Arial" charset="0"/>
        </a:defRPr>
      </a:lvl5pPr>
      <a:lvl6pPr marL="457200" algn="l" rtl="0" fontAlgn="base">
        <a:lnSpc>
          <a:spcPct val="85000"/>
        </a:lnSpc>
        <a:spcBef>
          <a:spcPct val="0"/>
        </a:spcBef>
        <a:spcAft>
          <a:spcPct val="0"/>
        </a:spcAft>
        <a:defRPr sz="2400">
          <a:solidFill>
            <a:schemeClr val="bg1"/>
          </a:solidFill>
          <a:latin typeface="Arial" charset="0"/>
          <a:cs typeface="Arial" charset="0"/>
        </a:defRPr>
      </a:lvl6pPr>
      <a:lvl7pPr marL="914400" algn="l" rtl="0" fontAlgn="base">
        <a:lnSpc>
          <a:spcPct val="85000"/>
        </a:lnSpc>
        <a:spcBef>
          <a:spcPct val="0"/>
        </a:spcBef>
        <a:spcAft>
          <a:spcPct val="0"/>
        </a:spcAft>
        <a:defRPr sz="2400">
          <a:solidFill>
            <a:schemeClr val="bg1"/>
          </a:solidFill>
          <a:latin typeface="Arial" charset="0"/>
          <a:cs typeface="Arial" charset="0"/>
        </a:defRPr>
      </a:lvl7pPr>
      <a:lvl8pPr marL="1371600" algn="l" rtl="0" fontAlgn="base">
        <a:lnSpc>
          <a:spcPct val="85000"/>
        </a:lnSpc>
        <a:spcBef>
          <a:spcPct val="0"/>
        </a:spcBef>
        <a:spcAft>
          <a:spcPct val="0"/>
        </a:spcAft>
        <a:defRPr sz="2400">
          <a:solidFill>
            <a:schemeClr val="bg1"/>
          </a:solidFill>
          <a:latin typeface="Arial" charset="0"/>
          <a:cs typeface="Arial" charset="0"/>
        </a:defRPr>
      </a:lvl8pPr>
      <a:lvl9pPr marL="1828800" algn="l" rtl="0" fontAlgn="base">
        <a:lnSpc>
          <a:spcPct val="85000"/>
        </a:lnSpc>
        <a:spcBef>
          <a:spcPct val="0"/>
        </a:spcBef>
        <a:spcAft>
          <a:spcPct val="0"/>
        </a:spcAft>
        <a:defRPr sz="2400">
          <a:solidFill>
            <a:schemeClr val="bg1"/>
          </a:solidFill>
          <a:latin typeface="Arial" charset="0"/>
          <a:cs typeface="Arial" charset="0"/>
        </a:defRPr>
      </a:lvl9pPr>
    </p:titleStyle>
    <p:body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0591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4339" name="Group 162"/>
          <p:cNvGrpSpPr>
            <a:grpSpLocks/>
          </p:cNvGrpSpPr>
          <p:nvPr/>
        </p:nvGrpSpPr>
        <p:grpSpPr bwMode="auto">
          <a:xfrm>
            <a:off x="-4763" y="0"/>
            <a:ext cx="9148763" cy="6858000"/>
            <a:chOff x="-3" y="0"/>
            <a:chExt cx="5763" cy="4320"/>
          </a:xfrm>
        </p:grpSpPr>
        <p:pic>
          <p:nvPicPr>
            <p:cNvPr id="14395" name="Picture 23"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96" name="Rectangle 91"/>
            <p:cNvSpPr>
              <a:spLocks noChangeArrowheads="1"/>
            </p:cNvSpPr>
            <p:nvPr/>
          </p:nvSpPr>
          <p:spPr bwMode="auto">
            <a:xfrm>
              <a:off x="-3" y="0"/>
              <a:ext cx="5763"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4397" name="Picture 161" descr="logo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340" name="Group 155"/>
          <p:cNvGrpSpPr>
            <a:grpSpLocks/>
          </p:cNvGrpSpPr>
          <p:nvPr/>
        </p:nvGrpSpPr>
        <p:grpSpPr bwMode="auto">
          <a:xfrm>
            <a:off x="257175" y="1201738"/>
            <a:ext cx="2482850" cy="2444750"/>
            <a:chOff x="162" y="757"/>
            <a:chExt cx="1564" cy="1540"/>
          </a:xfrm>
        </p:grpSpPr>
        <p:sp>
          <p:nvSpPr>
            <p:cNvPr id="14390" name="Oval 101"/>
            <p:cNvSpPr>
              <a:spLocks noChangeArrowheads="1"/>
            </p:cNvSpPr>
            <p:nvPr/>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14391" name="Oval 103"/>
            <p:cNvSpPr>
              <a:spLocks noChangeArrowheads="1"/>
            </p:cNvSpPr>
            <p:nvPr/>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2" name="Oval 104"/>
            <p:cNvSpPr>
              <a:spLocks noChangeArrowheads="1"/>
            </p:cNvSpPr>
            <p:nvPr/>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3" name="Oval 105"/>
            <p:cNvSpPr>
              <a:spLocks noChangeArrowheads="1"/>
            </p:cNvSpPr>
            <p:nvPr/>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4" name="Oval 106"/>
            <p:cNvSpPr>
              <a:spLocks noChangeArrowheads="1"/>
            </p:cNvSpPr>
            <p:nvPr/>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62" name="Oval 102"/>
          <p:cNvSpPr>
            <a:spLocks noChangeArrowheads="1"/>
          </p:cNvSpPr>
          <p:nvPr/>
        </p:nvSpPr>
        <p:spPr bwMode="auto">
          <a:xfrm>
            <a:off x="436563" y="1362075"/>
            <a:ext cx="2162175" cy="2173288"/>
          </a:xfrm>
          <a:prstGeom prst="ellipse">
            <a:avLst/>
          </a:prstGeom>
          <a:blipFill dpi="0" rotWithShape="1">
            <a:blip r:embed="rId4">
              <a:extLst>
                <a:ext uri="{28A0092B-C50C-407E-A947-70E740481C1C}">
                  <a14:useLocalDpi xmlns:a14="http://schemas.microsoft.com/office/drawing/2010/main" val="0"/>
                </a:ext>
              </a:extLst>
            </a:blip>
            <a:srcRect/>
            <a:stretch>
              <a:fillRect t="-166" b="-166"/>
            </a:stretch>
          </a:blipFill>
          <a:ln>
            <a:noFill/>
          </a:ln>
        </p:spPr>
        <p:txBody>
          <a:bodyPr anchor="ctr"/>
          <a:lstStyle/>
          <a:p>
            <a:pPr algn="ctr">
              <a:defRPr/>
            </a:pPr>
            <a:endParaRPr lang="en-ZA" sz="1000" dirty="0"/>
          </a:p>
        </p:txBody>
      </p:sp>
      <p:grpSp>
        <p:nvGrpSpPr>
          <p:cNvPr id="14344" name="Group 156"/>
          <p:cNvGrpSpPr>
            <a:grpSpLocks/>
          </p:cNvGrpSpPr>
          <p:nvPr/>
        </p:nvGrpSpPr>
        <p:grpSpPr bwMode="auto">
          <a:xfrm>
            <a:off x="171450" y="1201738"/>
            <a:ext cx="2643188" cy="2493962"/>
            <a:chOff x="108" y="757"/>
            <a:chExt cx="1665" cy="1571"/>
          </a:xfrm>
        </p:grpSpPr>
        <p:sp>
          <p:nvSpPr>
            <p:cNvPr id="14387" name="Oval 107"/>
            <p:cNvSpPr>
              <a:spLocks noChangeArrowheads="1"/>
            </p:cNvSpPr>
            <p:nvPr/>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8" name="Oval 108"/>
            <p:cNvSpPr>
              <a:spLocks noChangeArrowheads="1"/>
            </p:cNvSpPr>
            <p:nvPr/>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9" name="Oval 109"/>
            <p:cNvSpPr>
              <a:spLocks noChangeArrowheads="1"/>
            </p:cNvSpPr>
            <p:nvPr/>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345" name="Group 146"/>
          <p:cNvGrpSpPr>
            <a:grpSpLocks/>
          </p:cNvGrpSpPr>
          <p:nvPr/>
        </p:nvGrpSpPr>
        <p:grpSpPr bwMode="auto">
          <a:xfrm>
            <a:off x="912813" y="620713"/>
            <a:ext cx="1284287" cy="1260475"/>
            <a:chOff x="575" y="391"/>
            <a:chExt cx="809" cy="794"/>
          </a:xfrm>
        </p:grpSpPr>
        <p:sp>
          <p:nvSpPr>
            <p:cNvPr id="14379" name="Oval 147"/>
            <p:cNvSpPr>
              <a:spLocks noChangeArrowheads="1"/>
            </p:cNvSpPr>
            <p:nvPr/>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4380" name="Oval 148"/>
            <p:cNvSpPr>
              <a:spLocks noChangeArrowheads="1"/>
            </p:cNvSpPr>
            <p:nvPr/>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4381" name="Oval 149"/>
            <p:cNvSpPr>
              <a:spLocks noChangeArrowheads="1"/>
            </p:cNvSpPr>
            <p:nvPr/>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2" name="Oval 150"/>
            <p:cNvSpPr>
              <a:spLocks noChangeArrowheads="1"/>
            </p:cNvSpPr>
            <p:nvPr/>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3" name="Oval 151"/>
            <p:cNvSpPr>
              <a:spLocks noChangeArrowheads="1"/>
            </p:cNvSpPr>
            <p:nvPr/>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4" name="Oval 152"/>
            <p:cNvSpPr>
              <a:spLocks noChangeArrowheads="1"/>
            </p:cNvSpPr>
            <p:nvPr/>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5" name="Oval 153"/>
            <p:cNvSpPr>
              <a:spLocks noChangeArrowheads="1"/>
            </p:cNvSpPr>
            <p:nvPr/>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14386" name="Oval 154"/>
            <p:cNvSpPr>
              <a:spLocks noChangeArrowheads="1"/>
            </p:cNvSpPr>
            <p:nvPr/>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346" name="Oval 118"/>
          <p:cNvSpPr>
            <a:spLocks noChangeArrowheads="1"/>
          </p:cNvSpPr>
          <p:nvPr/>
        </p:nvSpPr>
        <p:spPr bwMode="auto">
          <a:xfrm>
            <a:off x="1004888" y="706438"/>
            <a:ext cx="1111250" cy="1112837"/>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600"/>
          </a:p>
        </p:txBody>
      </p:sp>
      <p:grpSp>
        <p:nvGrpSpPr>
          <p:cNvPr id="14347" name="Group 145"/>
          <p:cNvGrpSpPr>
            <a:grpSpLocks/>
          </p:cNvGrpSpPr>
          <p:nvPr/>
        </p:nvGrpSpPr>
        <p:grpSpPr bwMode="auto">
          <a:xfrm>
            <a:off x="863600" y="620713"/>
            <a:ext cx="1370013" cy="1284287"/>
            <a:chOff x="544" y="391"/>
            <a:chExt cx="863" cy="809"/>
          </a:xfrm>
        </p:grpSpPr>
        <p:sp>
          <p:nvSpPr>
            <p:cNvPr id="14376" name="Oval 119"/>
            <p:cNvSpPr>
              <a:spLocks noChangeArrowheads="1"/>
            </p:cNvSpPr>
            <p:nvPr/>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7" name="Oval 120"/>
            <p:cNvSpPr>
              <a:spLocks noChangeArrowheads="1"/>
            </p:cNvSpPr>
            <p:nvPr/>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8" name="Oval 121"/>
            <p:cNvSpPr>
              <a:spLocks noChangeArrowheads="1"/>
            </p:cNvSpPr>
            <p:nvPr/>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348" name="Group 157"/>
          <p:cNvGrpSpPr>
            <a:grpSpLocks/>
          </p:cNvGrpSpPr>
          <p:nvPr/>
        </p:nvGrpSpPr>
        <p:grpSpPr bwMode="auto">
          <a:xfrm>
            <a:off x="331788" y="3090863"/>
            <a:ext cx="2074862" cy="2038350"/>
            <a:chOff x="209" y="1947"/>
            <a:chExt cx="1307" cy="1284"/>
          </a:xfrm>
        </p:grpSpPr>
        <p:sp>
          <p:nvSpPr>
            <p:cNvPr id="14370" name="Oval 122"/>
            <p:cNvSpPr>
              <a:spLocks noChangeArrowheads="1"/>
            </p:cNvSpPr>
            <p:nvPr/>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14371" name="Oval 123"/>
            <p:cNvSpPr>
              <a:spLocks noChangeArrowheads="1"/>
            </p:cNvSpPr>
            <p:nvPr/>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14372" name="Oval 124"/>
            <p:cNvSpPr>
              <a:spLocks noChangeArrowheads="1"/>
            </p:cNvSpPr>
            <p:nvPr/>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3" name="Oval 125"/>
            <p:cNvSpPr>
              <a:spLocks noChangeArrowheads="1"/>
            </p:cNvSpPr>
            <p:nvPr/>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4" name="Oval 126"/>
            <p:cNvSpPr>
              <a:spLocks noChangeArrowheads="1"/>
            </p:cNvSpPr>
            <p:nvPr/>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5" name="Oval 127"/>
            <p:cNvSpPr>
              <a:spLocks noChangeArrowheads="1"/>
            </p:cNvSpPr>
            <p:nvPr/>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349" name="Oval 128"/>
          <p:cNvSpPr>
            <a:spLocks noChangeArrowheads="1"/>
          </p:cNvSpPr>
          <p:nvPr/>
        </p:nvSpPr>
        <p:spPr bwMode="auto">
          <a:xfrm>
            <a:off x="482600" y="3227388"/>
            <a:ext cx="1801813" cy="1814512"/>
          </a:xfrm>
          <a:prstGeom prst="ellipse">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1000">
              <a:solidFill>
                <a:srgbClr val="C0C0C0"/>
              </a:solidFill>
            </a:endParaRPr>
          </a:p>
        </p:txBody>
      </p:sp>
      <p:grpSp>
        <p:nvGrpSpPr>
          <p:cNvPr id="14350" name="Group 158"/>
          <p:cNvGrpSpPr>
            <a:grpSpLocks/>
          </p:cNvGrpSpPr>
          <p:nvPr/>
        </p:nvGrpSpPr>
        <p:grpSpPr bwMode="auto">
          <a:xfrm>
            <a:off x="257175" y="3090863"/>
            <a:ext cx="2211388" cy="2087562"/>
            <a:chOff x="162" y="1947"/>
            <a:chExt cx="1393" cy="1315"/>
          </a:xfrm>
        </p:grpSpPr>
        <p:sp>
          <p:nvSpPr>
            <p:cNvPr id="14367" name="Oval 129"/>
            <p:cNvSpPr>
              <a:spLocks noChangeArrowheads="1"/>
            </p:cNvSpPr>
            <p:nvPr/>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8" name="Oval 130"/>
            <p:cNvSpPr>
              <a:spLocks noChangeArrowheads="1"/>
            </p:cNvSpPr>
            <p:nvPr/>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9" name="Oval 131"/>
            <p:cNvSpPr>
              <a:spLocks noChangeArrowheads="1"/>
            </p:cNvSpPr>
            <p:nvPr/>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351" name="Group 159"/>
          <p:cNvGrpSpPr>
            <a:grpSpLocks/>
          </p:cNvGrpSpPr>
          <p:nvPr/>
        </p:nvGrpSpPr>
        <p:grpSpPr bwMode="auto">
          <a:xfrm>
            <a:off x="900113" y="4684713"/>
            <a:ext cx="1717675" cy="1692275"/>
            <a:chOff x="567" y="2951"/>
            <a:chExt cx="1082" cy="1066"/>
          </a:xfrm>
        </p:grpSpPr>
        <p:sp>
          <p:nvSpPr>
            <p:cNvPr id="14361" name="Oval 132"/>
            <p:cNvSpPr>
              <a:spLocks noChangeArrowheads="1"/>
            </p:cNvSpPr>
            <p:nvPr/>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14362" name="Oval 133"/>
            <p:cNvSpPr>
              <a:spLocks noChangeArrowheads="1"/>
            </p:cNvSpPr>
            <p:nvPr/>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14363" name="Oval 134"/>
            <p:cNvSpPr>
              <a:spLocks noChangeArrowheads="1"/>
            </p:cNvSpPr>
            <p:nvPr/>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4" name="Oval 135"/>
            <p:cNvSpPr>
              <a:spLocks noChangeArrowheads="1"/>
            </p:cNvSpPr>
            <p:nvPr/>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5" name="Oval 136"/>
            <p:cNvSpPr>
              <a:spLocks noChangeArrowheads="1"/>
            </p:cNvSpPr>
            <p:nvPr/>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6" name="Oval 137"/>
            <p:cNvSpPr>
              <a:spLocks noChangeArrowheads="1"/>
            </p:cNvSpPr>
            <p:nvPr/>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71" name="Oval 138"/>
          <p:cNvSpPr>
            <a:spLocks noChangeArrowheads="1"/>
          </p:cNvSpPr>
          <p:nvPr/>
        </p:nvSpPr>
        <p:spPr bwMode="auto">
          <a:xfrm>
            <a:off x="1014413" y="4791075"/>
            <a:ext cx="1506537" cy="1519238"/>
          </a:xfrm>
          <a:prstGeom prst="ellipse">
            <a:avLst/>
          </a:prstGeom>
          <a:blipFill dpi="0" rotWithShape="1">
            <a:blip r:embed="rId7">
              <a:extLst>
                <a:ext uri="{28A0092B-C50C-407E-A947-70E740481C1C}">
                  <a14:useLocalDpi xmlns:a14="http://schemas.microsoft.com/office/drawing/2010/main" val="0"/>
                </a:ext>
              </a:extLst>
            </a:blip>
            <a:srcRect/>
            <a:stretch>
              <a:fillRect l="-219" r="-219"/>
            </a:stretch>
          </a:blipFill>
          <a:ln>
            <a:noFill/>
          </a:ln>
        </p:spPr>
        <p:txBody>
          <a:bodyPr anchor="ctr"/>
          <a:lstStyle/>
          <a:p>
            <a:pPr algn="ctr">
              <a:defRPr/>
            </a:pPr>
            <a:endParaRPr lang="en-ZA" sz="900" dirty="0">
              <a:solidFill>
                <a:srgbClr val="C0C0C0"/>
              </a:solidFill>
            </a:endParaRPr>
          </a:p>
        </p:txBody>
      </p:sp>
      <p:grpSp>
        <p:nvGrpSpPr>
          <p:cNvPr id="14355" name="Group 160"/>
          <p:cNvGrpSpPr>
            <a:grpSpLocks/>
          </p:cNvGrpSpPr>
          <p:nvPr/>
        </p:nvGrpSpPr>
        <p:grpSpPr bwMode="auto">
          <a:xfrm>
            <a:off x="838200" y="4684713"/>
            <a:ext cx="1828800" cy="1728787"/>
            <a:chOff x="528" y="2951"/>
            <a:chExt cx="1152" cy="1089"/>
          </a:xfrm>
        </p:grpSpPr>
        <p:sp>
          <p:nvSpPr>
            <p:cNvPr id="14358" name="Oval 139"/>
            <p:cNvSpPr>
              <a:spLocks noChangeArrowheads="1"/>
            </p:cNvSpPr>
            <p:nvPr/>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9" name="Oval 140"/>
            <p:cNvSpPr>
              <a:spLocks noChangeArrowheads="1"/>
            </p:cNvSpPr>
            <p:nvPr/>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0" name="Oval 141"/>
            <p:cNvSpPr>
              <a:spLocks noChangeArrowheads="1"/>
            </p:cNvSpPr>
            <p:nvPr/>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356" name="Rectangle 2"/>
          <p:cNvSpPr>
            <a:spLocks noGrp="1" noChangeArrowheads="1"/>
          </p:cNvSpPr>
          <p:nvPr>
            <p:ph type="ctrTitle"/>
          </p:nvPr>
        </p:nvSpPr>
        <p:spPr>
          <a:xfrm>
            <a:off x="3059113" y="2360613"/>
            <a:ext cx="5545137" cy="1584325"/>
          </a:xfrm>
        </p:spPr>
        <p:txBody>
          <a:bodyPr/>
          <a:lstStyle/>
          <a:p>
            <a:pPr algn="ctr" eaLnBrk="1" hangingPunct="1"/>
            <a:r>
              <a:rPr lang="en-US" sz="4800" b="1" dirty="0"/>
              <a:t>Tutorial </a:t>
            </a:r>
            <a:r>
              <a:rPr lang="en-US" sz="4800" b="1" dirty="0" smtClean="0"/>
              <a:t>B</a:t>
            </a:r>
            <a:r>
              <a:rPr lang="en-US" sz="3200" b="1" dirty="0"/>
              <a:t/>
            </a:r>
            <a:br>
              <a:rPr lang="en-US" sz="3200" b="1" dirty="0"/>
            </a:br>
            <a:r>
              <a:rPr lang="en-US" sz="3200" b="1" dirty="0"/>
              <a:t>T-pipe junction </a:t>
            </a:r>
            <a:r>
              <a:rPr lang="en-US" sz="3200" b="1" dirty="0" smtClean="0"/>
              <a:t>Static FEM model</a:t>
            </a:r>
          </a:p>
        </p:txBody>
      </p:sp>
      <p:sp>
        <p:nvSpPr>
          <p:cNvPr id="14357" name="TextBox 3"/>
          <p:cNvSpPr txBox="1">
            <a:spLocks noChangeArrowheads="1"/>
          </p:cNvSpPr>
          <p:nvPr/>
        </p:nvSpPr>
        <p:spPr bwMode="auto">
          <a:xfrm>
            <a:off x="4477655" y="4770438"/>
            <a:ext cx="24064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ZA" dirty="0"/>
              <a:t>By </a:t>
            </a:r>
            <a:r>
              <a:rPr lang="en-ZA" dirty="0" err="1"/>
              <a:t>Ofentse</a:t>
            </a:r>
            <a:r>
              <a:rPr lang="en-ZA" dirty="0"/>
              <a:t> </a:t>
            </a:r>
            <a:r>
              <a:rPr lang="en-ZA" dirty="0" err="1"/>
              <a:t>Kgoa</a:t>
            </a:r>
            <a:endParaRPr lang="en-ZA" dirty="0"/>
          </a:p>
          <a:p>
            <a:pPr algn="ctr" eaLnBrk="1" hangingPunct="1"/>
            <a:r>
              <a:rPr lang="en-ZA"/>
              <a:t>kgoaot@eskom.co.za</a:t>
            </a:r>
            <a:endParaRPr lang="en-GB"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E7C267A-367E-4CD4-8563-78A0ABE7C855}" type="slidenum">
              <a:rPr lang="en-ZA" smtClean="0">
                <a:solidFill>
                  <a:srgbClr val="83725B"/>
                </a:solidFill>
              </a:rPr>
              <a:pPr eaLnBrk="1" hangingPunct="1"/>
              <a:t>10</a:t>
            </a:fld>
            <a:endParaRPr lang="en-ZA" smtClean="0">
              <a:solidFill>
                <a:srgbClr val="83725B"/>
              </a:solidFill>
            </a:endParaRPr>
          </a:p>
        </p:txBody>
      </p:sp>
      <p:sp>
        <p:nvSpPr>
          <p:cNvPr id="33795" name="Rectangle 4"/>
          <p:cNvSpPr>
            <a:spLocks noGrp="1" noChangeArrowheads="1"/>
          </p:cNvSpPr>
          <p:nvPr>
            <p:ph idx="4294967295"/>
          </p:nvPr>
        </p:nvSpPr>
        <p:spPr>
          <a:xfrm>
            <a:off x="477838" y="1844675"/>
            <a:ext cx="3733800" cy="4608513"/>
          </a:xfrm>
        </p:spPr>
        <p:txBody>
          <a:bodyPr/>
          <a:lstStyle/>
          <a:p>
            <a:pPr algn="just" eaLnBrk="1" hangingPunct="1"/>
            <a:r>
              <a:rPr lang="en-US" sz="1600" dirty="0" smtClean="0"/>
              <a:t>The user has access to different types of boundary conditions which include displacement, load and temperature.  It is important to note that for any feature( vertex, edge or face) either a displacement or a load boundary condition can be used for a particular direction. The temperature boundary condition can be used even if a structural boundary condition is applied </a:t>
            </a:r>
          </a:p>
          <a:p>
            <a:pPr algn="just" eaLnBrk="1" hangingPunct="1"/>
            <a:r>
              <a:rPr lang="en-US" sz="1600" dirty="0" smtClean="0"/>
              <a:t>It is important to note that the geometry needs to be constrained to prevent any rigid body motion of the pipe junction.</a:t>
            </a:r>
          </a:p>
        </p:txBody>
      </p:sp>
      <p:sp>
        <p:nvSpPr>
          <p:cNvPr id="33796"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3797"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Boundary conditions:</a:t>
            </a:r>
          </a:p>
        </p:txBody>
      </p:sp>
      <p:pic>
        <p:nvPicPr>
          <p:cNvPr id="4098" name="Picture 2" descr="C:\Users\ESKOM\Documents\FreeCADdevelopment\Current Tasks\T-pipe\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46772"/>
          <a:stretch/>
        </p:blipFill>
        <p:spPr bwMode="auto">
          <a:xfrm>
            <a:off x="4651375" y="1268413"/>
            <a:ext cx="3867150" cy="115004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ESKOM\Documents\FreeCADdevelopment\Current Tasks\T-pipe\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b="20310"/>
          <a:stretch/>
        </p:blipFill>
        <p:spPr bwMode="auto">
          <a:xfrm>
            <a:off x="4651375" y="3068960"/>
            <a:ext cx="3867150" cy="100811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ESKOM\Documents\FreeCADdevelopment\Current Tasks\T-pipe\Cap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375" y="4725144"/>
            <a:ext cx="3867150" cy="108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65BC743-7F40-418E-83D1-92255B1AC30E}" type="slidenum">
              <a:rPr lang="en-ZA" smtClean="0">
                <a:solidFill>
                  <a:srgbClr val="83725B"/>
                </a:solidFill>
              </a:rPr>
              <a:pPr eaLnBrk="1" hangingPunct="1"/>
              <a:t>11</a:t>
            </a:fld>
            <a:endParaRPr lang="en-ZA" smtClean="0">
              <a:solidFill>
                <a:srgbClr val="83725B"/>
              </a:solidFill>
            </a:endParaRPr>
          </a:p>
        </p:txBody>
      </p:sp>
      <p:sp>
        <p:nvSpPr>
          <p:cNvPr id="34819" name="Rectangle 4"/>
          <p:cNvSpPr>
            <a:spLocks noGrp="1" noChangeArrowheads="1"/>
          </p:cNvSpPr>
          <p:nvPr>
            <p:ph idx="4294967295"/>
          </p:nvPr>
        </p:nvSpPr>
        <p:spPr>
          <a:xfrm>
            <a:off x="477838" y="1844675"/>
            <a:ext cx="3733800" cy="4608513"/>
          </a:xfrm>
        </p:spPr>
        <p:txBody>
          <a:bodyPr/>
          <a:lstStyle/>
          <a:p>
            <a:pPr algn="just" eaLnBrk="1" hangingPunct="1"/>
            <a:r>
              <a:rPr lang="en-US" sz="1600" dirty="0" smtClean="0"/>
              <a:t>In reality there will be more pipe material on either ends of the T-pipe junction and the model needs to account for that with the boundary conditions.</a:t>
            </a:r>
          </a:p>
          <a:p>
            <a:pPr algn="just" eaLnBrk="1" hangingPunct="1"/>
            <a:r>
              <a:rPr lang="en-US" sz="1600" dirty="0" smtClean="0"/>
              <a:t>As there will be more pipe material on either ends of the pipe, the material on these pipes needs to always remain plane. This can be done by applying &lt;Create FEM constraint for Plane Rotation face&gt; on the outer surface of the cap.  </a:t>
            </a:r>
          </a:p>
          <a:p>
            <a:pPr algn="just" eaLnBrk="1" hangingPunct="1"/>
            <a:r>
              <a:rPr lang="en-US" sz="1600" dirty="0" smtClean="0"/>
              <a:t>A task dialogue will appear, select the face indicated and then click &lt;Add&gt; and then &lt;OK&gt;.</a:t>
            </a:r>
          </a:p>
        </p:txBody>
      </p:sp>
      <p:sp>
        <p:nvSpPr>
          <p:cNvPr id="34820"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4821"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Boundary conditions:</a:t>
            </a:r>
          </a:p>
        </p:txBody>
      </p:sp>
      <p:pic>
        <p:nvPicPr>
          <p:cNvPr id="34822" name="Picture 2" descr="C:\Users\ESKOM\Documents\FreeCADdevelopment\Documentation\escaaaaa -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262063"/>
            <a:ext cx="38385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3" descr="C:\Users\ESKOM\Documents\FreeCADdevelopment\Documentation\1.JPG"/>
          <p:cNvPicPr>
            <a:picLocks noChangeAspect="1" noChangeArrowheads="1"/>
          </p:cNvPicPr>
          <p:nvPr/>
        </p:nvPicPr>
        <p:blipFill rotWithShape="1">
          <a:blip r:embed="rId3">
            <a:extLst>
              <a:ext uri="{28A0092B-C50C-407E-A947-70E740481C1C}">
                <a14:useLocalDpi xmlns:a14="http://schemas.microsoft.com/office/drawing/2010/main" val="0"/>
              </a:ext>
            </a:extLst>
          </a:blip>
          <a:srcRect b="68432"/>
          <a:stretch/>
        </p:blipFill>
        <p:spPr bwMode="auto">
          <a:xfrm>
            <a:off x="4681892" y="2411437"/>
            <a:ext cx="3848100" cy="70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descr="C:\Users\ESKOM\Documents\FreeCADdevelopment\Current Tasks\T-pipe\Cap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654" y="3429000"/>
            <a:ext cx="3838575" cy="2938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13E0264-88A9-4876-83E7-C2A3A0ECCED8}" type="slidenum">
              <a:rPr lang="en-ZA" smtClean="0">
                <a:solidFill>
                  <a:srgbClr val="83725B"/>
                </a:solidFill>
              </a:rPr>
              <a:pPr eaLnBrk="1" hangingPunct="1"/>
              <a:t>12</a:t>
            </a:fld>
            <a:endParaRPr lang="en-ZA" smtClean="0">
              <a:solidFill>
                <a:srgbClr val="83725B"/>
              </a:solidFill>
            </a:endParaRPr>
          </a:p>
        </p:txBody>
      </p:sp>
      <p:sp>
        <p:nvSpPr>
          <p:cNvPr id="35843" name="Rectangle 4"/>
          <p:cNvSpPr>
            <a:spLocks noGrp="1" noChangeArrowheads="1"/>
          </p:cNvSpPr>
          <p:nvPr>
            <p:ph idx="4294967295"/>
          </p:nvPr>
        </p:nvSpPr>
        <p:spPr>
          <a:xfrm>
            <a:off x="477838" y="1844675"/>
            <a:ext cx="3733800" cy="4608513"/>
          </a:xfrm>
        </p:spPr>
        <p:txBody>
          <a:bodyPr/>
          <a:lstStyle/>
          <a:p>
            <a:pPr algn="just" eaLnBrk="1" hangingPunct="1"/>
            <a:r>
              <a:rPr lang="en-US" sz="1600" dirty="0" smtClean="0"/>
              <a:t>Since the pipe was cut in half due to symmetry, it is important to account for this using boundary conditions. To account for symmetry the &lt;Create FEM constraint for a displacement acting on a face&gt; boundary condition is used. </a:t>
            </a:r>
          </a:p>
          <a:p>
            <a:pPr algn="just" eaLnBrk="1" hangingPunct="1"/>
            <a:r>
              <a:rPr lang="en-US" sz="1600" dirty="0" smtClean="0"/>
              <a:t>A task dialogue will appear, click on </a:t>
            </a:r>
            <a:r>
              <a:rPr lang="en-US" sz="1600" smtClean="0"/>
              <a:t>the faces </a:t>
            </a:r>
            <a:r>
              <a:rPr lang="en-US" sz="1600" dirty="0" smtClean="0"/>
              <a:t>indicated in the picture and fix the face in the x-axis.</a:t>
            </a:r>
          </a:p>
          <a:p>
            <a:pPr algn="just" eaLnBrk="1" hangingPunct="1"/>
            <a:r>
              <a:rPr lang="en-US" sz="1600" dirty="0" smtClean="0"/>
              <a:t>This constraint can be used to also fix rotations about the x-, y- and z-axis</a:t>
            </a:r>
          </a:p>
        </p:txBody>
      </p:sp>
      <p:sp>
        <p:nvSpPr>
          <p:cNvPr id="3584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584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Boundary conditions:</a:t>
            </a:r>
          </a:p>
        </p:txBody>
      </p:sp>
      <p:pic>
        <p:nvPicPr>
          <p:cNvPr id="35846" name="Picture 8" descr="C:\Users\ESKOM\Documents\FreeCADdevelopment\Documentation\escaaaaa - Copy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1268413"/>
            <a:ext cx="38385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ESKOM\Documents\FreeCADdevelopment\Documentation\1.JPG"/>
          <p:cNvPicPr>
            <a:picLocks noChangeAspect="1" noChangeArrowheads="1"/>
          </p:cNvPicPr>
          <p:nvPr/>
        </p:nvPicPr>
        <p:blipFill rotWithShape="1">
          <a:blip r:embed="rId3">
            <a:extLst>
              <a:ext uri="{28A0092B-C50C-407E-A947-70E740481C1C}">
                <a14:useLocalDpi xmlns:a14="http://schemas.microsoft.com/office/drawing/2010/main" val="0"/>
              </a:ext>
            </a:extLst>
          </a:blip>
          <a:srcRect b="68432"/>
          <a:stretch/>
        </p:blipFill>
        <p:spPr bwMode="auto">
          <a:xfrm>
            <a:off x="4681892" y="1772816"/>
            <a:ext cx="3848100" cy="70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3" descr="C:\Users\ESKOM\Documents\FreeCADdevelopment\Current Tasks\T-pipe\Cap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655" y="5661248"/>
            <a:ext cx="3843338" cy="72008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C:\Users\ESKOM\Documents\FreeCADdevelopment\Current Tasks\T-pipe\Captu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950" y="2564904"/>
            <a:ext cx="3850042" cy="28723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F86FFDC-AF73-4BAE-B6EC-5222E3665D8E}" type="slidenum">
              <a:rPr lang="en-ZA" smtClean="0">
                <a:solidFill>
                  <a:srgbClr val="83725B"/>
                </a:solidFill>
              </a:rPr>
              <a:pPr eaLnBrk="1" hangingPunct="1"/>
              <a:t>13</a:t>
            </a:fld>
            <a:endParaRPr lang="en-ZA" smtClean="0">
              <a:solidFill>
                <a:srgbClr val="83725B"/>
              </a:solidFill>
            </a:endParaRPr>
          </a:p>
        </p:txBody>
      </p:sp>
      <p:sp>
        <p:nvSpPr>
          <p:cNvPr id="36867" name="Rectangle 4"/>
          <p:cNvSpPr>
            <a:spLocks noGrp="1" noChangeArrowheads="1"/>
          </p:cNvSpPr>
          <p:nvPr>
            <p:ph idx="4294967295"/>
          </p:nvPr>
        </p:nvSpPr>
        <p:spPr>
          <a:xfrm>
            <a:off x="477838" y="1844675"/>
            <a:ext cx="3733800" cy="4608513"/>
          </a:xfrm>
        </p:spPr>
        <p:txBody>
          <a:bodyPr/>
          <a:lstStyle/>
          <a:p>
            <a:pPr algn="just" eaLnBrk="1" hangingPunct="1"/>
            <a:r>
              <a:rPr lang="en-US" sz="1600" dirty="0" smtClean="0"/>
              <a:t>Similarly fix the faces in their respective directions as indicated in the pictures.</a:t>
            </a:r>
          </a:p>
          <a:p>
            <a:pPr algn="just" eaLnBrk="1" hangingPunct="1"/>
            <a:r>
              <a:rPr lang="en-US" sz="1600" dirty="0" smtClean="0"/>
              <a:t>The T-pipe junction has now been constrained in x, y and z directions and therefore no rigid body motion of the T-pipe will occur. </a:t>
            </a:r>
          </a:p>
        </p:txBody>
      </p:sp>
      <p:sp>
        <p:nvSpPr>
          <p:cNvPr id="36868"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6869"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Boundary conditions:</a:t>
            </a:r>
          </a:p>
        </p:txBody>
      </p:sp>
      <p:pic>
        <p:nvPicPr>
          <p:cNvPr id="16387" name="Picture 3"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268413"/>
            <a:ext cx="3790950" cy="2520627"/>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3933055"/>
            <a:ext cx="3790950" cy="26642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80BB96C-E20F-4763-82AF-5FD46901FBA7}" type="slidenum">
              <a:rPr lang="en-ZA" smtClean="0">
                <a:solidFill>
                  <a:srgbClr val="83725B"/>
                </a:solidFill>
              </a:rPr>
              <a:pPr eaLnBrk="1" hangingPunct="1"/>
              <a:t>14</a:t>
            </a:fld>
            <a:endParaRPr lang="en-ZA" smtClean="0">
              <a:solidFill>
                <a:srgbClr val="83725B"/>
              </a:solidFill>
            </a:endParaRPr>
          </a:p>
        </p:txBody>
      </p:sp>
      <p:sp>
        <p:nvSpPr>
          <p:cNvPr id="37891" name="Rectangle 4"/>
          <p:cNvSpPr>
            <a:spLocks noGrp="1" noChangeArrowheads="1"/>
          </p:cNvSpPr>
          <p:nvPr>
            <p:ph idx="4294967295"/>
          </p:nvPr>
        </p:nvSpPr>
        <p:spPr>
          <a:xfrm>
            <a:off x="477838" y="1844675"/>
            <a:ext cx="3733800" cy="4608513"/>
          </a:xfrm>
        </p:spPr>
        <p:txBody>
          <a:bodyPr/>
          <a:lstStyle/>
          <a:p>
            <a:pPr algn="just" eaLnBrk="1" hangingPunct="1"/>
            <a:r>
              <a:rPr lang="en-US" sz="1600" dirty="0" smtClean="0"/>
              <a:t>Add an internal pressure to all the internal faces of the t-pipe junction as well as the internal surface of the end cap, to do so, click on &lt;Create FEM constraint for a pressure acting on a face&gt;</a:t>
            </a:r>
          </a:p>
          <a:p>
            <a:pPr algn="just" eaLnBrk="1" hangingPunct="1"/>
            <a:r>
              <a:rPr lang="en-US" sz="1600" dirty="0" smtClean="0"/>
              <a:t>A Task dialogue will appear, select the faces indicated and click &lt;Add&gt;. </a:t>
            </a:r>
          </a:p>
          <a:p>
            <a:pPr algn="just" eaLnBrk="1" hangingPunct="1"/>
            <a:r>
              <a:rPr lang="en-US" sz="1600" dirty="0" smtClean="0"/>
              <a:t>Input a pressure of 9 MPa as indicated in the picture.</a:t>
            </a:r>
          </a:p>
          <a:p>
            <a:pPr algn="just" eaLnBrk="1" hangingPunct="1"/>
            <a:r>
              <a:rPr lang="en-US" sz="1600" dirty="0" smtClean="0"/>
              <a:t>The final geometry with all the boundary conditions should be as indicated in the picture.</a:t>
            </a:r>
          </a:p>
        </p:txBody>
      </p:sp>
      <p:sp>
        <p:nvSpPr>
          <p:cNvPr id="37892"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7893"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Boundary conditions:</a:t>
            </a:r>
          </a:p>
        </p:txBody>
      </p:sp>
      <p:pic>
        <p:nvPicPr>
          <p:cNvPr id="37894" name="Picture 4" descr="C:\Users\ESKOM\Documents\FreeCADdevelopment\Documentation\escaaaa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63" y="1268413"/>
            <a:ext cx="38369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9" descr="C:\Users\ESKOM\Documents\FreeCADdevelopment\Documentation\1.JPG"/>
          <p:cNvPicPr>
            <a:picLocks noChangeAspect="1" noChangeArrowheads="1"/>
          </p:cNvPicPr>
          <p:nvPr/>
        </p:nvPicPr>
        <p:blipFill rotWithShape="1">
          <a:blip r:embed="rId3">
            <a:extLst>
              <a:ext uri="{28A0092B-C50C-407E-A947-70E740481C1C}">
                <a14:useLocalDpi xmlns:a14="http://schemas.microsoft.com/office/drawing/2010/main" val="0"/>
              </a:ext>
            </a:extLst>
          </a:blip>
          <a:srcRect b="73048"/>
          <a:stretch/>
        </p:blipFill>
        <p:spPr bwMode="auto">
          <a:xfrm>
            <a:off x="4678363" y="1712914"/>
            <a:ext cx="3836987" cy="851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0" name="Picture 2" descr="C:\Users\ESKOM\Documents\FreeCADdevelopment\Current Tasks\T-pipe\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t="13552" b="13337"/>
          <a:stretch/>
        </p:blipFill>
        <p:spPr bwMode="auto">
          <a:xfrm>
            <a:off x="4678363" y="2730054"/>
            <a:ext cx="3838575" cy="640668"/>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3" descr="C:\Users\ESKOM\Documents\FreeCADdevelopment\Current Tasks\T-pipe\Captu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362" y="3573016"/>
            <a:ext cx="3836987" cy="2969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20E490A-F1E1-4DED-B039-C45A6568EDF1}" type="slidenum">
              <a:rPr lang="en-ZA" smtClean="0">
                <a:solidFill>
                  <a:srgbClr val="83725B"/>
                </a:solidFill>
              </a:rPr>
              <a:pPr eaLnBrk="1" hangingPunct="1"/>
              <a:t>15</a:t>
            </a:fld>
            <a:endParaRPr lang="en-ZA" smtClean="0">
              <a:solidFill>
                <a:srgbClr val="83725B"/>
              </a:solidFill>
            </a:endParaRPr>
          </a:p>
        </p:txBody>
      </p:sp>
      <p:sp>
        <p:nvSpPr>
          <p:cNvPr id="38915" name="Rectangle 4"/>
          <p:cNvSpPr>
            <a:spLocks noGrp="1" noChangeArrowheads="1"/>
          </p:cNvSpPr>
          <p:nvPr>
            <p:ph idx="4294967295"/>
          </p:nvPr>
        </p:nvSpPr>
        <p:spPr>
          <a:xfrm>
            <a:off x="477838" y="1844675"/>
            <a:ext cx="3733800" cy="4752975"/>
          </a:xfrm>
        </p:spPr>
        <p:txBody>
          <a:bodyPr/>
          <a:lstStyle/>
          <a:p>
            <a:pPr algn="just" eaLnBrk="1" hangingPunct="1"/>
            <a:r>
              <a:rPr lang="en-US" sz="1600" dirty="0" err="1" smtClean="0"/>
              <a:t>FreeCAD</a:t>
            </a:r>
            <a:r>
              <a:rPr lang="en-US" sz="1600" dirty="0" smtClean="0"/>
              <a:t> uses </a:t>
            </a:r>
            <a:r>
              <a:rPr lang="en-US" sz="1600" dirty="0" err="1" smtClean="0"/>
              <a:t>Calculix</a:t>
            </a:r>
            <a:r>
              <a:rPr lang="en-US" sz="1600" dirty="0" smtClean="0"/>
              <a:t> (ccx) as the solver. In order to run, double click on &lt;</a:t>
            </a:r>
            <a:r>
              <a:rPr lang="en-US" sz="1600" dirty="0" err="1" smtClean="0"/>
              <a:t>CalculiX</a:t>
            </a:r>
            <a:r>
              <a:rPr lang="en-US" sz="1600" dirty="0" smtClean="0"/>
              <a:t>&gt;</a:t>
            </a:r>
          </a:p>
          <a:p>
            <a:pPr algn="just" eaLnBrk="1" hangingPunct="1"/>
            <a:r>
              <a:rPr lang="en-US" sz="1600" dirty="0" smtClean="0"/>
              <a:t>A task dialogue will appear for running the analysis. The analysis to run for the problem is a “Static” analysis. Under “Analysis type” check the radio button for “Static” as indicated.</a:t>
            </a:r>
          </a:p>
          <a:p>
            <a:pPr algn="just" eaLnBrk="1" hangingPunct="1"/>
            <a:r>
              <a:rPr lang="en-US" sz="1600" dirty="0" smtClean="0"/>
              <a:t>Click on &lt;Write .</a:t>
            </a:r>
            <a:r>
              <a:rPr lang="en-US" sz="1600" dirty="0" err="1" smtClean="0"/>
              <a:t>inp</a:t>
            </a:r>
            <a:r>
              <a:rPr lang="en-US" sz="1600" dirty="0" smtClean="0"/>
              <a:t> file&gt; to generate the input file for </a:t>
            </a:r>
            <a:r>
              <a:rPr lang="en-US" sz="1600" dirty="0" err="1" smtClean="0"/>
              <a:t>Calculix</a:t>
            </a:r>
            <a:r>
              <a:rPr lang="en-US" sz="1600" dirty="0" smtClean="0"/>
              <a:t>. It is also possible to manually edit the input file. </a:t>
            </a:r>
          </a:p>
          <a:p>
            <a:pPr algn="just" eaLnBrk="1" hangingPunct="1"/>
            <a:r>
              <a:rPr lang="en-US" sz="1600" dirty="0" smtClean="0"/>
              <a:t>Click on &lt;Run </a:t>
            </a:r>
            <a:r>
              <a:rPr lang="en-US" sz="1600" dirty="0" err="1" smtClean="0"/>
              <a:t>Calculix</a:t>
            </a:r>
            <a:r>
              <a:rPr lang="en-US" sz="1600" dirty="0" smtClean="0"/>
              <a:t>&gt; to run the analysis. Wait for the message “</a:t>
            </a:r>
            <a:r>
              <a:rPr lang="en-US" sz="1600" dirty="0" err="1" smtClean="0"/>
              <a:t>CalculiX</a:t>
            </a:r>
            <a:r>
              <a:rPr lang="en-US" sz="1600" dirty="0" smtClean="0"/>
              <a:t> done!” in the list box and click “Close” to complete the analysis</a:t>
            </a:r>
          </a:p>
        </p:txBody>
      </p:sp>
      <p:sp>
        <p:nvSpPr>
          <p:cNvPr id="38916"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a:t>
            </a:r>
            <a:r>
              <a:rPr lang="en-US" dirty="0" smtClean="0"/>
              <a:t>Running the solver</a:t>
            </a:r>
          </a:p>
        </p:txBody>
      </p:sp>
      <p:sp>
        <p:nvSpPr>
          <p:cNvPr id="38917"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Running the Analysis:</a:t>
            </a:r>
          </a:p>
        </p:txBody>
      </p:sp>
      <p:pic>
        <p:nvPicPr>
          <p:cNvPr id="38919" name="Picture 4" descr="C:\Users\ESKOM\Documents\FreeCADdevelopment\Documentatio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63" y="3776641"/>
            <a:ext cx="383698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 name="Picture 2" descr="C:\Users\ESKOM\Documents\FreeCADdevelopment\Current Tasks\T-pipe\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b="6662"/>
          <a:stretch/>
        </p:blipFill>
        <p:spPr bwMode="auto">
          <a:xfrm>
            <a:off x="4655929" y="1268413"/>
            <a:ext cx="3836987" cy="22182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E5DFA242-EDBE-4F49-968E-948D7E15F52A}" type="slidenum">
              <a:rPr lang="en-ZA" smtClean="0">
                <a:solidFill>
                  <a:srgbClr val="83725B"/>
                </a:solidFill>
              </a:rPr>
              <a:pPr eaLnBrk="1" hangingPunct="1"/>
              <a:t>16</a:t>
            </a:fld>
            <a:endParaRPr lang="en-ZA" smtClean="0">
              <a:solidFill>
                <a:srgbClr val="83725B"/>
              </a:solidFill>
            </a:endParaRPr>
          </a:p>
        </p:txBody>
      </p:sp>
      <p:sp>
        <p:nvSpPr>
          <p:cNvPr id="39939"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To view the results click on &lt;Show result information of an analysis&gt;</a:t>
            </a:r>
          </a:p>
          <a:p>
            <a:pPr algn="just" eaLnBrk="1" hangingPunct="1"/>
            <a:r>
              <a:rPr lang="en-US" sz="1600" dirty="0" smtClean="0"/>
              <a:t>The user can choose what results to display such as displacements in the X, Y or Z directions as well as the Max shear stress, Max/Min principal stress or the Von Mises stress by selecting the appropriate radio button under “Result type”. In this case the “Von Mises stress” is desired. The Min, Max and Avg are displayed.</a:t>
            </a:r>
          </a:p>
          <a:p>
            <a:pPr algn="just" eaLnBrk="1" hangingPunct="1"/>
            <a:r>
              <a:rPr lang="en-US" sz="1600" dirty="0" smtClean="0"/>
              <a:t>The user can also view how the geometry deforms during the application of the load by checking the “Show” check box under “Displacement” and moving the slider accordingly. </a:t>
            </a:r>
          </a:p>
          <a:p>
            <a:pPr algn="just" eaLnBrk="1" hangingPunct="1"/>
            <a:endParaRPr lang="en-US" sz="1600" dirty="0" smtClean="0"/>
          </a:p>
        </p:txBody>
      </p:sp>
      <p:sp>
        <p:nvSpPr>
          <p:cNvPr id="39940"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a:t>
            </a:r>
            <a:r>
              <a:rPr lang="en-US" dirty="0" smtClean="0"/>
              <a:t>Post-processing</a:t>
            </a:r>
          </a:p>
        </p:txBody>
      </p:sp>
      <p:sp>
        <p:nvSpPr>
          <p:cNvPr id="39941"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Viewing the results:</a:t>
            </a:r>
          </a:p>
        </p:txBody>
      </p:sp>
      <p:pic>
        <p:nvPicPr>
          <p:cNvPr id="39942" name="Picture 2" descr="C:\Users\ESKOM\Documents\FreeCADdevelopment\Documentation\1.JPG"/>
          <p:cNvPicPr>
            <a:picLocks noChangeAspect="1" noChangeArrowheads="1"/>
          </p:cNvPicPr>
          <p:nvPr/>
        </p:nvPicPr>
        <p:blipFill>
          <a:blip r:embed="rId2">
            <a:extLst>
              <a:ext uri="{28A0092B-C50C-407E-A947-70E740481C1C}">
                <a14:useLocalDpi xmlns:a14="http://schemas.microsoft.com/office/drawing/2010/main" val="0"/>
              </a:ext>
            </a:extLst>
          </a:blip>
          <a:srcRect r="17540"/>
          <a:stretch>
            <a:fillRect/>
          </a:stretch>
        </p:blipFill>
        <p:spPr bwMode="auto">
          <a:xfrm>
            <a:off x="4678363" y="1268413"/>
            <a:ext cx="3836987"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363" y="1795537"/>
            <a:ext cx="3836987" cy="4802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17</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The results are mapped out onto the geometry for visualization and interpretation. </a:t>
            </a:r>
          </a:p>
          <a:p>
            <a:pPr algn="just" eaLnBrk="1" hangingPunct="1"/>
            <a:r>
              <a:rPr lang="en-US" sz="1600" dirty="0" smtClean="0"/>
              <a:t>The peak stresses are observed at the shell pipe and branch pipe junction. This happens due to the fact that the junction has a high stress concentration factor. </a:t>
            </a:r>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a:t>
            </a:r>
            <a:r>
              <a:rPr lang="en-US" dirty="0" smtClean="0"/>
              <a:t>Post-processing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Viewing </a:t>
            </a:r>
            <a:r>
              <a:rPr lang="en-US" sz="1600" b="1" dirty="0">
                <a:solidFill>
                  <a:srgbClr val="003896"/>
                </a:solidFill>
              </a:rPr>
              <a:t>the results:</a:t>
            </a:r>
          </a:p>
        </p:txBody>
      </p:sp>
      <p:pic>
        <p:nvPicPr>
          <p:cNvPr id="4098" name="Picture 2"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268413"/>
            <a:ext cx="3847528" cy="259263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ESKOM\Documents\FreeCADdevelopment\Current Tasks\T-pipe\Captur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596"/>
          <a:stretch/>
        </p:blipFill>
        <p:spPr bwMode="auto">
          <a:xfrm>
            <a:off x="4644008" y="3953123"/>
            <a:ext cx="3847528" cy="2768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18</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Before starting with the more advanced post processing</a:t>
            </a:r>
            <a:r>
              <a:rPr lang="en-US" sz="1600" dirty="0"/>
              <a:t> </a:t>
            </a:r>
            <a:r>
              <a:rPr lang="en-US" sz="1600" dirty="0" smtClean="0"/>
              <a:t>hide all constraints and loads as well as the mesh. To hide/unhide select a particular object in the object tree view and press the Spacebar </a:t>
            </a:r>
          </a:p>
          <a:p>
            <a:pPr algn="just" eaLnBrk="1" hangingPunct="1"/>
            <a:r>
              <a:rPr lang="en-US" sz="1600" dirty="0" smtClean="0"/>
              <a:t>Select “Results” and then click on &lt;Create new post processing pipeline&gt;.</a:t>
            </a:r>
          </a:p>
          <a:p>
            <a:pPr algn="just" eaLnBrk="1" hangingPunct="1"/>
            <a:r>
              <a:rPr lang="en-US" sz="1600" dirty="0" smtClean="0"/>
              <a:t>Double click on the new “Pipeline” object created in the object tree view. A task dialogue will appear, under mode select “Surface with edges” and under field select “Von Mises stress”. The transparency of each pipeline task can also be modified.</a:t>
            </a:r>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More post processing:</a:t>
            </a:r>
            <a:endParaRPr lang="en-US" sz="1600" b="1" dirty="0">
              <a:solidFill>
                <a:srgbClr val="003896"/>
              </a:solidFill>
            </a:endParaRPr>
          </a:p>
        </p:txBody>
      </p:sp>
      <p:pic>
        <p:nvPicPr>
          <p:cNvPr id="2050" name="Picture 2"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62" y="1210729"/>
            <a:ext cx="3813175" cy="3714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362" y="1700808"/>
            <a:ext cx="3819525" cy="154057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ESKOM\Documents\FreeCADdevelopment\Current Tasks\T-pipe\Capture - Cop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362" y="3429000"/>
            <a:ext cx="3819525"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ESKOM\Documents\FreeCADdevelopment\Current Tasks\T-pipe\Captu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8362" y="3861048"/>
            <a:ext cx="3819525"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78382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19</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In order to make viewing of the results with the pipeline more visible, the display needs to be changed to suit the viewing needs.</a:t>
            </a:r>
          </a:p>
          <a:p>
            <a:pPr algn="just" eaLnBrk="1" hangingPunct="1"/>
            <a:r>
              <a:rPr lang="en-US" sz="1600" dirty="0" smtClean="0"/>
              <a:t>The user can change certain display parameters by going to the “Edit” tab and then “Preferences” as indicated.</a:t>
            </a:r>
          </a:p>
          <a:p>
            <a:pPr algn="just" eaLnBrk="1" hangingPunct="1"/>
            <a:r>
              <a:rPr lang="en-US" sz="1600" dirty="0" smtClean="0"/>
              <a:t>A preferences task dialogue will appear, select “Display” and under the “3D view” tab check the “Enable backlight” checkbox.</a:t>
            </a:r>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Modifying the display:</a:t>
            </a:r>
            <a:endParaRPr lang="en-US" sz="1600" b="1" dirty="0">
              <a:solidFill>
                <a:srgbClr val="003896"/>
              </a:solidFill>
            </a:endParaRPr>
          </a:p>
        </p:txBody>
      </p:sp>
      <p:pic>
        <p:nvPicPr>
          <p:cNvPr id="3074" name="Picture 2"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428" y="1069157"/>
            <a:ext cx="3824283" cy="25122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ESKOM\Documents\FreeCADdevelopment\Current Tasks\T-pipe\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b="16249"/>
          <a:stretch/>
        </p:blipFill>
        <p:spPr bwMode="auto">
          <a:xfrm>
            <a:off x="4499992" y="3619135"/>
            <a:ext cx="3824283" cy="3004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80140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2ACE8A4-2982-4748-9589-A8BAE387B85E}" type="slidenum">
              <a:rPr lang="en-ZA" smtClean="0">
                <a:solidFill>
                  <a:srgbClr val="83725B"/>
                </a:solidFill>
              </a:rPr>
              <a:pPr eaLnBrk="1" hangingPunct="1"/>
              <a:t>2</a:t>
            </a:fld>
            <a:endParaRPr lang="en-ZA" smtClean="0">
              <a:solidFill>
                <a:srgbClr val="83725B"/>
              </a:solidFill>
            </a:endParaRPr>
          </a:p>
        </p:txBody>
      </p:sp>
      <p:sp>
        <p:nvSpPr>
          <p:cNvPr id="15363" name="Rectangle 2"/>
          <p:cNvSpPr>
            <a:spLocks noGrp="1" noChangeArrowheads="1"/>
          </p:cNvSpPr>
          <p:nvPr>
            <p:ph type="title"/>
          </p:nvPr>
        </p:nvSpPr>
        <p:spPr/>
        <p:txBody>
          <a:bodyPr/>
          <a:lstStyle/>
          <a:p>
            <a:pPr eaLnBrk="1" hangingPunct="1"/>
            <a:r>
              <a:rPr lang="en-US" smtClean="0"/>
              <a:t>Introduction</a:t>
            </a:r>
          </a:p>
        </p:txBody>
      </p:sp>
      <p:sp>
        <p:nvSpPr>
          <p:cNvPr id="19461" name="Rectangle 3"/>
          <p:cNvSpPr>
            <a:spLocks noGrp="1" noChangeArrowheads="1"/>
          </p:cNvSpPr>
          <p:nvPr>
            <p:ph type="body" idx="1"/>
          </p:nvPr>
        </p:nvSpPr>
        <p:spPr>
          <a:xfrm>
            <a:off x="436563" y="1268413"/>
            <a:ext cx="8378825" cy="5213350"/>
          </a:xfrm>
        </p:spPr>
        <p:txBody>
          <a:bodyPr/>
          <a:lstStyle/>
          <a:p>
            <a:pPr marL="0" indent="0" eaLnBrk="1" hangingPunct="1">
              <a:buFontTx/>
              <a:buNone/>
              <a:defRPr/>
            </a:pPr>
            <a:r>
              <a:rPr lang="en-US" sz="1600" b="1" dirty="0" smtClean="0"/>
              <a:t>Background</a:t>
            </a:r>
            <a:r>
              <a:rPr lang="en-US" sz="1600" dirty="0" smtClean="0"/>
              <a:t>:</a:t>
            </a:r>
          </a:p>
          <a:p>
            <a:pPr eaLnBrk="1" hangingPunct="1">
              <a:defRPr/>
            </a:pPr>
            <a:r>
              <a:rPr lang="en-US" sz="1600" dirty="0" smtClean="0"/>
              <a:t>It is assumed that Tutorial A is completed.</a:t>
            </a:r>
          </a:p>
          <a:p>
            <a:pPr marL="0" indent="0" eaLnBrk="1" hangingPunct="1">
              <a:buFontTx/>
              <a:buNone/>
              <a:defRPr/>
            </a:pPr>
            <a:r>
              <a:rPr lang="en-US" sz="1600" b="1" dirty="0" smtClean="0"/>
              <a:t>Objectives</a:t>
            </a:r>
            <a:r>
              <a:rPr lang="en-US" sz="1600" dirty="0" smtClean="0"/>
              <a:t>:</a:t>
            </a:r>
          </a:p>
          <a:p>
            <a:pPr eaLnBrk="1" hangingPunct="1">
              <a:defRPr/>
            </a:pPr>
            <a:r>
              <a:rPr lang="en-US" sz="1600" dirty="0" smtClean="0"/>
              <a:t>Open an existing FreeCAD project</a:t>
            </a:r>
          </a:p>
          <a:p>
            <a:pPr eaLnBrk="1" hangingPunct="1">
              <a:defRPr/>
            </a:pPr>
            <a:r>
              <a:rPr lang="en-US" sz="1600" dirty="0" smtClean="0"/>
              <a:t>Prepare CAD geometry for FEM modeling</a:t>
            </a:r>
          </a:p>
          <a:p>
            <a:pPr eaLnBrk="1" hangingPunct="1">
              <a:defRPr/>
            </a:pPr>
            <a:r>
              <a:rPr lang="en-US" sz="1600" dirty="0" smtClean="0"/>
              <a:t>Set up a Mesh from CAD geometry in a FEM model</a:t>
            </a:r>
          </a:p>
          <a:p>
            <a:pPr eaLnBrk="1" hangingPunct="1">
              <a:defRPr/>
            </a:pPr>
            <a:r>
              <a:rPr lang="en-US" sz="1600" dirty="0" smtClean="0"/>
              <a:t>Select a material in a FEM model</a:t>
            </a:r>
          </a:p>
          <a:p>
            <a:pPr eaLnBrk="1" hangingPunct="1">
              <a:defRPr/>
            </a:pPr>
            <a:r>
              <a:rPr lang="en-US" sz="1600" dirty="0" smtClean="0"/>
              <a:t>Set up boundary conditions in a FEM model</a:t>
            </a:r>
          </a:p>
          <a:p>
            <a:pPr eaLnBrk="1" hangingPunct="1">
              <a:defRPr/>
            </a:pPr>
            <a:r>
              <a:rPr lang="en-US" sz="1600" dirty="0" smtClean="0"/>
              <a:t>Run </a:t>
            </a:r>
            <a:r>
              <a:rPr lang="en-US" sz="1600" smtClean="0"/>
              <a:t>a static FEM </a:t>
            </a:r>
            <a:r>
              <a:rPr lang="en-US" sz="1600" dirty="0" smtClean="0"/>
              <a:t>model</a:t>
            </a:r>
          </a:p>
          <a:p>
            <a:pPr eaLnBrk="1" hangingPunct="1">
              <a:defRPr/>
            </a:pPr>
            <a:r>
              <a:rPr lang="en-US" sz="1600" dirty="0" smtClean="0"/>
              <a:t>Evaluate and analyze the static FEM results </a:t>
            </a:r>
          </a:p>
          <a:p>
            <a:pPr eaLnBrk="1" hangingPunct="1">
              <a:defRPr/>
            </a:pPr>
            <a:r>
              <a:rPr lang="en-US" sz="1600" dirty="0"/>
              <a:t>Save the FreeCAD project</a:t>
            </a:r>
          </a:p>
          <a:p>
            <a:pPr eaLnBrk="1" hangingPunct="1">
              <a:defRPr/>
            </a:pPr>
            <a:endParaRPr lang="en-US" sz="1600" dirty="0" smtClean="0"/>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20</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The user can also modify the background color of the document window to suit the viewing requirements.</a:t>
            </a:r>
          </a:p>
          <a:p>
            <a:pPr algn="just" eaLnBrk="1" hangingPunct="1"/>
            <a:r>
              <a:rPr lang="en-US" sz="1600" dirty="0" smtClean="0"/>
              <a:t>Go to the “Colors” tab, under the  “Background color” click on the box next to the “Simple color” radio button. Choose the grey color so that there is better visualization.</a:t>
            </a:r>
          </a:p>
          <a:p>
            <a:pPr algn="just" eaLnBrk="1" hangingPunct="1"/>
            <a:endParaRPr lang="en-US" sz="1600" dirty="0" smtClean="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a:solidFill>
                  <a:srgbClr val="003896"/>
                </a:solidFill>
              </a:rPr>
              <a:t>Modifying</a:t>
            </a:r>
            <a:r>
              <a:rPr lang="en-US" sz="1600" b="1" dirty="0" smtClean="0">
                <a:solidFill>
                  <a:srgbClr val="003896"/>
                </a:solidFill>
              </a:rPr>
              <a:t> the display:</a:t>
            </a:r>
            <a:endParaRPr lang="en-US" sz="1600" b="1" dirty="0">
              <a:solidFill>
                <a:srgbClr val="003896"/>
              </a:solidFill>
            </a:endParaRPr>
          </a:p>
        </p:txBody>
      </p:sp>
      <p:pic>
        <p:nvPicPr>
          <p:cNvPr id="4099" name="Picture 3" descr="C:\Users\ESKOM\Documents\FreeCADdevelopment\Current Tasks\T-pipe\12.JPG"/>
          <p:cNvPicPr>
            <a:picLocks noChangeAspect="1" noChangeArrowheads="1"/>
          </p:cNvPicPr>
          <p:nvPr/>
        </p:nvPicPr>
        <p:blipFill rotWithShape="1">
          <a:blip r:embed="rId2">
            <a:extLst>
              <a:ext uri="{28A0092B-C50C-407E-A947-70E740481C1C}">
                <a14:useLocalDpi xmlns:a14="http://schemas.microsoft.com/office/drawing/2010/main" val="0"/>
              </a:ext>
            </a:extLst>
          </a:blip>
          <a:srcRect r="11095"/>
          <a:stretch/>
        </p:blipFill>
        <p:spPr bwMode="auto">
          <a:xfrm>
            <a:off x="4716015" y="1267879"/>
            <a:ext cx="3867603" cy="403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24208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21</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The display should be similar to that indicated in the pictures. A results bar is now displayed alongside the geometry. </a:t>
            </a:r>
          </a:p>
          <a:p>
            <a:pPr algn="just" eaLnBrk="1" hangingPunct="1"/>
            <a:r>
              <a:rPr lang="en-US" sz="1600" dirty="0" smtClean="0"/>
              <a:t>The colors in the results bar represent a certain stress range mapped on to the geometry.</a:t>
            </a:r>
          </a:p>
          <a:p>
            <a:pPr algn="just" eaLnBrk="1" hangingPunct="1"/>
            <a:r>
              <a:rPr lang="en-US" sz="1600" dirty="0" smtClean="0"/>
              <a:t> The same results bar also appears for the other result sets (i.e. temperature or displacement) </a:t>
            </a:r>
          </a:p>
          <a:p>
            <a:pPr algn="just" eaLnBrk="1" hangingPunct="1"/>
            <a:r>
              <a:rPr lang="en-US" sz="1600" dirty="0"/>
              <a:t>When creating a new  pipeline </a:t>
            </a:r>
            <a:r>
              <a:rPr lang="en-US" sz="1600" dirty="0" smtClean="0"/>
              <a:t>task change the transparency of the main pipeline or hide the pipeline object</a:t>
            </a:r>
          </a:p>
          <a:p>
            <a:pPr marL="0" indent="0" algn="just" eaLnBrk="1" hangingPunct="1">
              <a:buNone/>
            </a:pPr>
            <a:endParaRPr lang="en-US" sz="1600" dirty="0" smtClean="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Result pipeline:</a:t>
            </a:r>
            <a:endParaRPr lang="en-US" sz="1600" b="1" dirty="0">
              <a:solidFill>
                <a:srgbClr val="003896"/>
              </a:solidFill>
            </a:endParaRPr>
          </a:p>
        </p:txBody>
      </p:sp>
      <p:pic>
        <p:nvPicPr>
          <p:cNvPr id="6146" name="Picture 2" descr="C:\Users\ESKOM\Documents\FreeCADdevelopment\Current Tasks\T-pipe\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99" t="2334" r="-1" b="4930"/>
          <a:stretch/>
        </p:blipFill>
        <p:spPr bwMode="auto">
          <a:xfrm>
            <a:off x="4859339" y="1268413"/>
            <a:ext cx="3893062" cy="257228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ESKOM\Documents\FreeCADdevelopment\Current Tasks\T-pipe\Cap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340" y="4077071"/>
            <a:ext cx="3893062" cy="2644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35634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22</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To configure the results bar, double click on it. A task dialogue appears.</a:t>
            </a:r>
          </a:p>
          <a:p>
            <a:pPr algn="just" eaLnBrk="1" hangingPunct="1"/>
            <a:r>
              <a:rPr lang="en-US" sz="1600" dirty="0" smtClean="0"/>
              <a:t>The user can then change the color scheme used for the results bar with “Gradient”.</a:t>
            </a:r>
          </a:p>
          <a:p>
            <a:pPr algn="just" eaLnBrk="1" hangingPunct="1"/>
            <a:r>
              <a:rPr lang="en-US" sz="1600" dirty="0" smtClean="0"/>
              <a:t>The user can also change the number of labels used as well as the number of decimals </a:t>
            </a:r>
          </a:p>
          <a:p>
            <a:pPr marL="0" indent="0" algn="just" eaLnBrk="1" hangingPunct="1">
              <a:buNone/>
            </a:pPr>
            <a:endParaRPr lang="en-US" sz="1600" dirty="0" smtClean="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Pipeline results bar:</a:t>
            </a:r>
            <a:endParaRPr lang="en-US" sz="1600" b="1" dirty="0">
              <a:solidFill>
                <a:srgbClr val="003896"/>
              </a:solidFill>
            </a:endParaRPr>
          </a:p>
        </p:txBody>
      </p:sp>
      <p:pic>
        <p:nvPicPr>
          <p:cNvPr id="7171" name="Picture 3"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268412"/>
            <a:ext cx="4039745" cy="525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27214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23</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876800"/>
          </a:xfrm>
        </p:spPr>
        <p:txBody>
          <a:bodyPr/>
          <a:lstStyle/>
          <a:p>
            <a:pPr algn="just" eaLnBrk="1" hangingPunct="1"/>
            <a:r>
              <a:rPr lang="en-US" sz="1600" dirty="0" smtClean="0"/>
              <a:t>The user can choose to display the areas in the geometry that experience stresses (as well as displacements or temperatures) above/below a certain value using the “InsideOut” checkbox. </a:t>
            </a:r>
          </a:p>
          <a:p>
            <a:pPr algn="just" eaLnBrk="1" hangingPunct="1"/>
            <a:r>
              <a:rPr lang="en-US" sz="1600" dirty="0" smtClean="0"/>
              <a:t>Click </a:t>
            </a:r>
            <a:r>
              <a:rPr lang="en-US" sz="1600" dirty="0"/>
              <a:t>on &lt;Define/create a clip </a:t>
            </a:r>
            <a:r>
              <a:rPr lang="en-US" sz="1600" dirty="0" smtClean="0"/>
              <a:t>filter that clips a field with a scalar value&gt;. </a:t>
            </a:r>
            <a:r>
              <a:rPr lang="en-US" sz="1600" dirty="0"/>
              <a:t>U</a:t>
            </a:r>
            <a:r>
              <a:rPr lang="en-US" sz="1600" dirty="0" smtClean="0"/>
              <a:t>nder “scalar” select “Von Mises stress” and in the spin edit box enter a value of 117. This is the design stress for the pipe  For “mode” choose “Surface with edges” and the “field” should be “Von Mises stress”. To map these regions onto the original geometry, change the transparency of the main pipeline accordingly and change the pipeline “ field” to “none”.</a:t>
            </a:r>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Scalar Clip:</a:t>
            </a:r>
            <a:endParaRPr lang="en-US" sz="1600" b="1" dirty="0">
              <a:solidFill>
                <a:srgbClr val="003896"/>
              </a:solidFill>
            </a:endParaRPr>
          </a:p>
        </p:txBody>
      </p:sp>
      <p:pic>
        <p:nvPicPr>
          <p:cNvPr id="6147" name="Picture 3" descr="C:\Users\ESKOM\Documents\FreeCADdevelopment\Current Tasks\T-pipe\Capture - Copy (5).JPG"/>
          <p:cNvPicPr>
            <a:picLocks noChangeAspect="1" noChangeArrowheads="1"/>
          </p:cNvPicPr>
          <p:nvPr/>
        </p:nvPicPr>
        <p:blipFill rotWithShape="1">
          <a:blip r:embed="rId2">
            <a:extLst>
              <a:ext uri="{28A0092B-C50C-407E-A947-70E740481C1C}">
                <a14:useLocalDpi xmlns:a14="http://schemas.microsoft.com/office/drawing/2010/main" val="0"/>
              </a:ext>
            </a:extLst>
          </a:blip>
          <a:srcRect t="22625"/>
          <a:stretch/>
        </p:blipFill>
        <p:spPr bwMode="auto">
          <a:xfrm>
            <a:off x="4819083" y="1106272"/>
            <a:ext cx="3905816" cy="32428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083" y="1574800"/>
            <a:ext cx="3905816" cy="228624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ESKOM\Documents\FreeCADdevelopment\Current Tasks\T-pipe\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l="3723" t="7771" r="1072"/>
          <a:stretch/>
        </p:blipFill>
        <p:spPr bwMode="auto">
          <a:xfrm>
            <a:off x="4819081" y="4005064"/>
            <a:ext cx="3905818" cy="26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98295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24</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876800"/>
          </a:xfrm>
        </p:spPr>
        <p:txBody>
          <a:bodyPr/>
          <a:lstStyle/>
          <a:p>
            <a:pPr algn="just" eaLnBrk="1" hangingPunct="1"/>
            <a:r>
              <a:rPr lang="en-US" sz="1600" dirty="0" smtClean="0"/>
              <a:t>The user can choose to display the stresses within or outside a sphere/plane. </a:t>
            </a:r>
          </a:p>
          <a:p>
            <a:pPr algn="just" eaLnBrk="1" hangingPunct="1"/>
            <a:r>
              <a:rPr lang="en-US" sz="1600" dirty="0" smtClean="0"/>
              <a:t>Click </a:t>
            </a:r>
            <a:r>
              <a:rPr lang="en-US" sz="1600" dirty="0"/>
              <a:t>on &lt;Define/create a clip </a:t>
            </a:r>
            <a:r>
              <a:rPr lang="en-US" sz="1600" dirty="0" smtClean="0"/>
              <a:t>filter which uses functions to define clipped region&gt; and create a plane which has a normal direction in the Y direction and cuts the T-pipe half way through as indicated.</a:t>
            </a:r>
          </a:p>
          <a:p>
            <a:pPr algn="just" eaLnBrk="1" hangingPunct="1"/>
            <a:r>
              <a:rPr lang="en-US" sz="1600" dirty="0" smtClean="0"/>
              <a:t>Display mode should be set to “Surfaces with edges” and the field should be Von Mises stress.</a:t>
            </a:r>
          </a:p>
          <a:p>
            <a:pPr algn="just" eaLnBrk="1" hangingPunct="1"/>
            <a:r>
              <a:rPr lang="en-US" sz="1600" dirty="0" smtClean="0"/>
              <a:t>There are other advanced post processing capabilities available to the user which are not demonstrated, but is recommended that the user work through them.</a:t>
            </a:r>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Clipping plane/sphere:</a:t>
            </a:r>
            <a:endParaRPr lang="en-US" sz="1600" b="1" dirty="0">
              <a:solidFill>
                <a:srgbClr val="003896"/>
              </a:solidFill>
            </a:endParaRPr>
          </a:p>
        </p:txBody>
      </p:sp>
      <p:pic>
        <p:nvPicPr>
          <p:cNvPr id="2050" name="Picture 2"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458" y="1092200"/>
            <a:ext cx="3896172" cy="352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ESKOM\Documents\FreeCADdevelopment\Current Tasks\T-pipe\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b="21385"/>
          <a:stretch/>
        </p:blipFill>
        <p:spPr bwMode="auto">
          <a:xfrm>
            <a:off x="4811905" y="1574800"/>
            <a:ext cx="3895725" cy="22530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ESKOM\Documents\FreeCADdevelopment\Current Tasks\T-pipe\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b="6013"/>
          <a:stretch/>
        </p:blipFill>
        <p:spPr bwMode="auto">
          <a:xfrm>
            <a:off x="4811905" y="3981528"/>
            <a:ext cx="3895725" cy="273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73264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25</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8270626" cy="4752975"/>
          </a:xfrm>
        </p:spPr>
        <p:txBody>
          <a:bodyPr/>
          <a:lstStyle/>
          <a:p>
            <a:pPr marL="0" indent="0" algn="just" eaLnBrk="1" hangingPunct="1">
              <a:lnSpc>
                <a:spcPct val="100000"/>
              </a:lnSpc>
              <a:spcBef>
                <a:spcPts val="600"/>
              </a:spcBef>
              <a:buNone/>
            </a:pPr>
            <a:endParaRPr lang="en-US" sz="1600" dirty="0" smtClean="0"/>
          </a:p>
          <a:p>
            <a:pPr marL="0" indent="0" algn="just" eaLnBrk="1" hangingPunct="1">
              <a:lnSpc>
                <a:spcPct val="100000"/>
              </a:lnSpc>
              <a:spcBef>
                <a:spcPts val="600"/>
              </a:spcBef>
              <a:buNone/>
            </a:pPr>
            <a:endParaRPr lang="en-US" sz="1600" dirty="0"/>
          </a:p>
          <a:p>
            <a:pPr marL="0" indent="0" algn="just" eaLnBrk="1" hangingPunct="1">
              <a:lnSpc>
                <a:spcPct val="100000"/>
              </a:lnSpc>
              <a:spcBef>
                <a:spcPts val="600"/>
              </a:spcBef>
              <a:buNone/>
            </a:pPr>
            <a:endParaRPr lang="en-US" sz="1600" dirty="0" smtClean="0"/>
          </a:p>
          <a:p>
            <a:pPr marL="0" indent="0" algn="just" eaLnBrk="1" hangingPunct="1">
              <a:lnSpc>
                <a:spcPct val="100000"/>
              </a:lnSpc>
              <a:spcBef>
                <a:spcPts val="600"/>
              </a:spcBef>
              <a:buNone/>
            </a:pPr>
            <a:endParaRPr lang="en-US" sz="1600" dirty="0"/>
          </a:p>
          <a:p>
            <a:pPr marL="0" indent="0" algn="just" eaLnBrk="1" hangingPunct="1">
              <a:lnSpc>
                <a:spcPct val="100000"/>
              </a:lnSpc>
              <a:spcBef>
                <a:spcPts val="600"/>
              </a:spcBef>
              <a:buNone/>
            </a:pPr>
            <a:endParaRPr lang="en-US" sz="1600" dirty="0" smtClean="0"/>
          </a:p>
          <a:p>
            <a:pPr marL="0" indent="0" algn="just" eaLnBrk="1" hangingPunct="1">
              <a:lnSpc>
                <a:spcPct val="100000"/>
              </a:lnSpc>
              <a:spcBef>
                <a:spcPts val="600"/>
              </a:spcBef>
              <a:buNone/>
            </a:pPr>
            <a:endParaRPr lang="en-US" sz="1600" dirty="0" smtClean="0"/>
          </a:p>
          <a:p>
            <a:pPr marL="0" indent="0" algn="just" eaLnBrk="1" hangingPunct="1">
              <a:lnSpc>
                <a:spcPct val="100000"/>
              </a:lnSpc>
              <a:spcBef>
                <a:spcPts val="600"/>
              </a:spcBef>
              <a:buNone/>
            </a:pPr>
            <a:endParaRPr lang="en-US" sz="1600" dirty="0"/>
          </a:p>
          <a:p>
            <a:pPr marL="0" indent="0" algn="just" eaLnBrk="1" hangingPunct="1">
              <a:lnSpc>
                <a:spcPct val="100000"/>
              </a:lnSpc>
              <a:spcBef>
                <a:spcPts val="600"/>
              </a:spcBef>
              <a:buNone/>
            </a:pPr>
            <a:endParaRPr lang="en-US" sz="1600" dirty="0" smtClean="0"/>
          </a:p>
          <a:p>
            <a:pPr marL="0" indent="0" algn="just" eaLnBrk="1" hangingPunct="1">
              <a:lnSpc>
                <a:spcPct val="100000"/>
              </a:lnSpc>
              <a:spcBef>
                <a:spcPts val="600"/>
              </a:spcBef>
              <a:buNone/>
            </a:pPr>
            <a:r>
              <a:rPr lang="en-US" sz="1600" dirty="0" smtClean="0"/>
              <a:t>Verification should be performed on all results produced by all FEM models as a spot check to ensure that the FEM solver has done its calculations correctly. The radial and longitudinal stresses on the branch and the shell of the FEM model are to be verified. </a:t>
            </a:r>
          </a:p>
          <a:p>
            <a:pPr marL="0" indent="0" algn="just" eaLnBrk="1" hangingPunct="1">
              <a:lnSpc>
                <a:spcPct val="100000"/>
              </a:lnSpc>
              <a:spcBef>
                <a:spcPts val="600"/>
              </a:spcBef>
              <a:buNone/>
            </a:pPr>
            <a:r>
              <a:rPr lang="en-ZA" sz="1600" dirty="0" smtClean="0"/>
              <a:t>1.  Thin walled cylinder theory is to be used for verification.</a:t>
            </a:r>
          </a:p>
          <a:p>
            <a:pPr marL="0" indent="0" algn="just" eaLnBrk="1" hangingPunct="1">
              <a:lnSpc>
                <a:spcPct val="100000"/>
              </a:lnSpc>
              <a:spcBef>
                <a:spcPts val="600"/>
              </a:spcBef>
              <a:buNone/>
            </a:pPr>
            <a:r>
              <a:rPr lang="en-ZA" sz="1600" dirty="0" smtClean="0"/>
              <a:t>2. The stresses obtained using the thin walled cylinder theory are to be compared to    stresses obtained in the FEM model.</a:t>
            </a:r>
          </a:p>
          <a:p>
            <a:pPr marL="0" indent="0" algn="just" eaLnBrk="1" hangingPunct="1">
              <a:lnSpc>
                <a:spcPct val="100000"/>
              </a:lnSpc>
              <a:spcBef>
                <a:spcPts val="600"/>
              </a:spcBef>
              <a:buNone/>
            </a:pPr>
            <a:r>
              <a:rPr lang="en-ZA" sz="1600" dirty="0" smtClean="0"/>
              <a:t>3.  Radial stress varies along the thickness from a stress equal to the applied pressure to     zero on the surface experiencing no pressure. </a:t>
            </a:r>
            <a:endParaRPr lang="en-US" sz="1600" dirty="0"/>
          </a:p>
          <a:p>
            <a:pPr marL="342900" indent="-342900" algn="just" eaLnBrk="1" hangingPunct="1">
              <a:lnSpc>
                <a:spcPct val="100000"/>
              </a:lnSpc>
              <a:spcBef>
                <a:spcPts val="600"/>
              </a:spcBef>
              <a:buFont typeface="+mj-lt"/>
              <a:buAutoNum type="arabicPeriod"/>
            </a:pPr>
            <a:endParaRPr lang="en-US" sz="1600" dirty="0" smtClean="0"/>
          </a:p>
          <a:p>
            <a:pPr marL="342900" indent="-342900" algn="just" eaLnBrk="1" hangingPunct="1">
              <a:lnSpc>
                <a:spcPct val="100000"/>
              </a:lnSpc>
              <a:spcBef>
                <a:spcPts val="600"/>
              </a:spcBef>
              <a:buFont typeface="+mj-lt"/>
              <a:buAutoNum type="arabicPeriod" startAt="4"/>
            </a:pPr>
            <a:endParaRPr lang="en-US" sz="1600" dirty="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Verification:</a:t>
            </a:r>
            <a:endParaRPr lang="en-US" sz="1600" b="1" dirty="0">
              <a:solidFill>
                <a:srgbClr val="003896"/>
              </a:solidFill>
            </a:endParaRPr>
          </a:p>
        </p:txBody>
      </p:sp>
      <p:pic>
        <p:nvPicPr>
          <p:cNvPr id="1026" name="Picture 2" descr="C:\Users\ESKOM\Documents\FreeCADdevelopment\Current Tasks\T-pipe\Longitudinal stress.JPG"/>
          <p:cNvPicPr>
            <a:picLocks noChangeAspect="1" noChangeArrowheads="1"/>
          </p:cNvPicPr>
          <p:nvPr/>
        </p:nvPicPr>
        <p:blipFill rotWithShape="1">
          <a:blip r:embed="rId2">
            <a:extLst>
              <a:ext uri="{28A0092B-C50C-407E-A947-70E740481C1C}">
                <a14:useLocalDpi xmlns:a14="http://schemas.microsoft.com/office/drawing/2010/main" val="0"/>
              </a:ext>
            </a:extLst>
          </a:blip>
          <a:srcRect l="2495" t="8398" r="3258" b="11750"/>
          <a:stretch/>
        </p:blipFill>
        <p:spPr bwMode="auto">
          <a:xfrm>
            <a:off x="919694" y="1537530"/>
            <a:ext cx="3385916" cy="147818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ESKOM\Documents\FreeCADdevelopment\Current Tasks\T-pipe\Radial stress.JPG"/>
          <p:cNvPicPr>
            <a:picLocks noChangeAspect="1" noChangeArrowheads="1"/>
          </p:cNvPicPr>
          <p:nvPr/>
        </p:nvPicPr>
        <p:blipFill rotWithShape="1">
          <a:blip r:embed="rId3">
            <a:extLst>
              <a:ext uri="{28A0092B-C50C-407E-A947-70E740481C1C}">
                <a14:useLocalDpi xmlns:a14="http://schemas.microsoft.com/office/drawing/2010/main" val="0"/>
              </a:ext>
            </a:extLst>
          </a:blip>
          <a:srcRect l="5195" t="15461" b="11587"/>
          <a:stretch/>
        </p:blipFill>
        <p:spPr bwMode="auto">
          <a:xfrm>
            <a:off x="4946169" y="1537530"/>
            <a:ext cx="3412629" cy="14036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ESKOM\Documents\FreeCADdevelopment\Current Tasks\T-pipe\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l="1738" t="7707" r="2207" b="3900"/>
          <a:stretch/>
        </p:blipFill>
        <p:spPr bwMode="auto">
          <a:xfrm>
            <a:off x="2595415" y="3000609"/>
            <a:ext cx="4016524" cy="14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15338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26</a:t>
            </a:fld>
            <a:endParaRPr lang="en-ZA" smtClean="0">
              <a:solidFill>
                <a:srgbClr val="83725B"/>
              </a:solidFill>
            </a:endParaRPr>
          </a:p>
        </p:txBody>
      </p:sp>
      <mc:AlternateContent xmlns:mc="http://schemas.openxmlformats.org/markup-compatibility/2006" xmlns:a14="http://schemas.microsoft.com/office/drawing/2010/main">
        <mc:Choice Requires="a14">
          <p:sp>
            <p:nvSpPr>
              <p:cNvPr id="40963" name="Rectangle 4"/>
              <p:cNvSpPr>
                <a:spLocks noGrp="1" noChangeArrowheads="1"/>
              </p:cNvSpPr>
              <p:nvPr>
                <p:ph idx="4294967295"/>
              </p:nvPr>
            </p:nvSpPr>
            <p:spPr>
              <a:xfrm>
                <a:off x="477838" y="1844675"/>
                <a:ext cx="8270626" cy="4752975"/>
              </a:xfrm>
            </p:spPr>
            <p:txBody>
              <a:bodyPr/>
              <a:lstStyle/>
              <a:p>
                <a:pPr marL="0" indent="0" algn="just" eaLnBrk="1" hangingPunct="1">
                  <a:spcBef>
                    <a:spcPts val="600"/>
                  </a:spcBef>
                  <a:buNone/>
                </a:pPr>
                <a:r>
                  <a:rPr lang="en-US" sz="1600" dirty="0" smtClean="0"/>
                  <a:t>4.  Stresses are calculated at the mean diameter (</a:t>
                </a:r>
                <a14:m>
                  <m:oMath xmlns:m="http://schemas.openxmlformats.org/officeDocument/2006/math">
                    <m:f>
                      <m:fPr>
                        <m:ctrlPr>
                          <a:rPr lang="en-US" sz="1600" i="1" smtClean="0">
                            <a:latin typeface="Cambria Math"/>
                          </a:rPr>
                        </m:ctrlPr>
                      </m:fPr>
                      <m:num>
                        <m:sSub>
                          <m:sSubPr>
                            <m:ctrlPr>
                              <a:rPr lang="en-US" sz="1600" i="1" smtClean="0">
                                <a:latin typeface="Cambria Math"/>
                              </a:rPr>
                            </m:ctrlPr>
                          </m:sSubPr>
                          <m:e>
                            <m:r>
                              <a:rPr lang="en-ZA" sz="1600" b="0" i="1" smtClean="0">
                                <a:latin typeface="Cambria Math"/>
                              </a:rPr>
                              <m:t>𝐷</m:t>
                            </m:r>
                          </m:e>
                          <m:sub>
                            <m:r>
                              <a:rPr lang="en-ZA" sz="1600" b="0" i="1" smtClean="0">
                                <a:latin typeface="Cambria Math"/>
                              </a:rPr>
                              <m:t>𝑖</m:t>
                            </m:r>
                          </m:sub>
                        </m:sSub>
                        <m:r>
                          <a:rPr lang="en-ZA" sz="1600" b="0" i="1" smtClean="0">
                            <a:latin typeface="Cambria Math"/>
                          </a:rPr>
                          <m:t>+</m:t>
                        </m:r>
                        <m:sSub>
                          <m:sSubPr>
                            <m:ctrlPr>
                              <a:rPr lang="en-ZA" sz="1600" b="0" i="1" smtClean="0">
                                <a:latin typeface="Cambria Math"/>
                              </a:rPr>
                            </m:ctrlPr>
                          </m:sSubPr>
                          <m:e>
                            <m:r>
                              <a:rPr lang="en-ZA" sz="1600" b="0" i="1" smtClean="0">
                                <a:latin typeface="Cambria Math"/>
                              </a:rPr>
                              <m:t>𝐷</m:t>
                            </m:r>
                          </m:e>
                          <m:sub>
                            <m:r>
                              <a:rPr lang="en-ZA" sz="1600" b="0" i="1" smtClean="0">
                                <a:latin typeface="Cambria Math"/>
                              </a:rPr>
                              <m:t>𝑜</m:t>
                            </m:r>
                          </m:sub>
                        </m:sSub>
                      </m:num>
                      <m:den>
                        <m:r>
                          <a:rPr lang="en-ZA" sz="1600" b="0" i="1" smtClean="0">
                            <a:latin typeface="Cambria Math"/>
                          </a:rPr>
                          <m:t>2</m:t>
                        </m:r>
                      </m:den>
                    </m:f>
                    <m:r>
                      <a:rPr lang="en-ZA" sz="1600" b="0" i="1" smtClean="0">
                        <a:latin typeface="Cambria Math"/>
                      </a:rPr>
                      <m:t>=</m:t>
                    </m:r>
                    <m:sSub>
                      <m:sSubPr>
                        <m:ctrlPr>
                          <a:rPr lang="en-ZA" sz="1600" b="0" i="1" smtClean="0">
                            <a:latin typeface="Cambria Math"/>
                          </a:rPr>
                        </m:ctrlPr>
                      </m:sSubPr>
                      <m:e>
                        <m:r>
                          <a:rPr lang="en-ZA" sz="1600" b="0" i="1" smtClean="0">
                            <a:latin typeface="Cambria Math"/>
                          </a:rPr>
                          <m:t>𝐷</m:t>
                        </m:r>
                      </m:e>
                      <m:sub>
                        <m:r>
                          <a:rPr lang="en-ZA" sz="1600" b="0" i="1" smtClean="0">
                            <a:latin typeface="Cambria Math"/>
                          </a:rPr>
                          <m:t>𝑚</m:t>
                        </m:r>
                      </m:sub>
                    </m:sSub>
                    <m:r>
                      <a:rPr lang="en-ZA" sz="1600" b="0" i="1" smtClean="0">
                        <a:latin typeface="Cambria Math"/>
                      </a:rPr>
                      <m:t>)</m:t>
                    </m:r>
                  </m:oMath>
                </a14:m>
                <a:endParaRPr lang="en-US" sz="1600" dirty="0" smtClean="0"/>
              </a:p>
              <a:p>
                <a:pPr marL="0" indent="0" algn="just" eaLnBrk="1" hangingPunct="1">
                  <a:spcBef>
                    <a:spcPts val="600"/>
                  </a:spcBef>
                  <a:buNone/>
                </a:pPr>
                <a:r>
                  <a:rPr lang="en-US" sz="1600" dirty="0" smtClean="0"/>
                  <a:t>Hoop stress(internal pressure) :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h</m:t>
                        </m:r>
                      </m:sub>
                    </m:sSub>
                    <m:r>
                      <a:rPr lang="en-US" sz="1600" i="1">
                        <a:latin typeface="Cambria Math"/>
                        <a:ea typeface="Cambria Math"/>
                      </a:rPr>
                      <m:t>=</m:t>
                    </m:r>
                    <m:f>
                      <m:fPr>
                        <m:ctrlPr>
                          <a:rPr lang="en-US" sz="1600" i="1">
                            <a:latin typeface="Cambria Math"/>
                            <a:ea typeface="Cambria Math"/>
                          </a:rPr>
                        </m:ctrlPr>
                      </m:fPr>
                      <m:num>
                        <m:sSub>
                          <m:sSubPr>
                            <m:ctrlPr>
                              <a:rPr lang="en-US" sz="1600" i="1">
                                <a:latin typeface="Cambria Math"/>
                                <a:ea typeface="Cambria Math"/>
                              </a:rPr>
                            </m:ctrlPr>
                          </m:sSubPr>
                          <m:e>
                            <m:r>
                              <a:rPr lang="en-ZA" sz="1600" i="1">
                                <a:latin typeface="Cambria Math"/>
                                <a:ea typeface="Cambria Math"/>
                              </a:rPr>
                              <m:t>𝑃</m:t>
                            </m:r>
                          </m:e>
                          <m:sub>
                            <m:r>
                              <a:rPr lang="en-ZA" sz="1600" i="1">
                                <a:latin typeface="Cambria Math"/>
                                <a:ea typeface="Cambria Math"/>
                              </a:rPr>
                              <m:t>𝑖</m:t>
                            </m:r>
                          </m:sub>
                        </m:sSub>
                        <m:sSub>
                          <m:sSubPr>
                            <m:ctrlPr>
                              <a:rPr lang="en-ZA" sz="1600" i="1" smtClean="0">
                                <a:latin typeface="Cambria Math"/>
                                <a:ea typeface="Cambria Math"/>
                              </a:rPr>
                            </m:ctrlPr>
                          </m:sSubPr>
                          <m:e>
                            <m:r>
                              <a:rPr lang="en-ZA" sz="1600" b="0" i="1" smtClean="0">
                                <a:latin typeface="Cambria Math"/>
                                <a:ea typeface="Cambria Math"/>
                              </a:rPr>
                              <m:t>𝐷</m:t>
                            </m:r>
                          </m:e>
                          <m:sub>
                            <m:r>
                              <a:rPr lang="en-ZA" sz="1600" b="0" i="1" smtClean="0">
                                <a:latin typeface="Cambria Math"/>
                                <a:ea typeface="Cambria Math"/>
                              </a:rPr>
                              <m:t>𝑚</m:t>
                            </m:r>
                          </m:sub>
                        </m:sSub>
                      </m:num>
                      <m:den>
                        <m:r>
                          <a:rPr lang="en-ZA" sz="1600" b="0" i="1" smtClean="0">
                            <a:latin typeface="Cambria Math"/>
                            <a:ea typeface="Cambria Math"/>
                          </a:rPr>
                          <m:t>2</m:t>
                        </m:r>
                        <m:sSub>
                          <m:sSubPr>
                            <m:ctrlPr>
                              <a:rPr lang="en-ZA" sz="1600" b="0" i="1" smtClean="0">
                                <a:latin typeface="Cambria Math"/>
                                <a:ea typeface="Cambria Math"/>
                              </a:rPr>
                            </m:ctrlPr>
                          </m:sSubPr>
                          <m:e>
                            <m:r>
                              <a:rPr lang="en-ZA" sz="1600" b="0" i="1" smtClean="0">
                                <a:latin typeface="Cambria Math"/>
                                <a:ea typeface="Cambria Math"/>
                              </a:rPr>
                              <m:t>𝑒</m:t>
                            </m:r>
                          </m:e>
                          <m:sub>
                            <m:r>
                              <a:rPr lang="en-ZA" sz="1600" b="0" i="1" smtClean="0">
                                <a:latin typeface="Cambria Math"/>
                                <a:ea typeface="Cambria Math"/>
                              </a:rPr>
                              <m:t>𝑎</m:t>
                            </m:r>
                          </m:sub>
                        </m:sSub>
                      </m:den>
                    </m:f>
                  </m:oMath>
                </a14:m>
                <a:endParaRPr lang="en-US" sz="1600" dirty="0" smtClean="0"/>
              </a:p>
              <a:p>
                <a:pPr marL="0" indent="0" algn="just" eaLnBrk="1" hangingPunct="1">
                  <a:spcBef>
                    <a:spcPts val="600"/>
                  </a:spcBef>
                  <a:buNone/>
                </a:pPr>
                <a:r>
                  <a:rPr lang="en-US" sz="1600" dirty="0" smtClean="0"/>
                  <a:t>5.</a:t>
                </a:r>
                <a14:m>
                  <m:oMath xmlns:m="http://schemas.openxmlformats.org/officeDocument/2006/math">
                    <m:sSub>
                      <m:sSubPr>
                        <m:ctrlPr>
                          <a:rPr lang="en-US" sz="1600" i="1">
                            <a:latin typeface="Cambria Math"/>
                          </a:rPr>
                        </m:ctrlPr>
                      </m:sSubPr>
                      <m:e>
                        <m:r>
                          <a:rPr lang="en-ZA" sz="1600" i="1">
                            <a:latin typeface="Cambria Math"/>
                          </a:rPr>
                          <m:t> </m:t>
                        </m:r>
                        <m:r>
                          <a:rPr lang="en-US" sz="1600" i="1">
                            <a:latin typeface="Cambria Math"/>
                            <a:ea typeface="Cambria Math"/>
                          </a:rPr>
                          <m:t>𝜎</m:t>
                        </m:r>
                      </m:e>
                      <m:sub>
                        <m:r>
                          <a:rPr lang="en-ZA" sz="1600" b="0" i="1" smtClean="0">
                            <a:latin typeface="Cambria Math"/>
                            <a:ea typeface="Cambria Math"/>
                          </a:rPr>
                          <m:t>h</m:t>
                        </m:r>
                        <m:r>
                          <a:rPr lang="en-ZA" sz="1600" i="1">
                            <a:latin typeface="Cambria Math"/>
                            <a:ea typeface="Cambria Math"/>
                          </a:rPr>
                          <m:t>𝑏</m:t>
                        </m:r>
                      </m:sub>
                    </m:sSub>
                    <m:r>
                      <a:rPr lang="en-ZA" sz="1600" i="1">
                        <a:latin typeface="Cambria Math"/>
                        <a:ea typeface="Cambria Math"/>
                      </a:rPr>
                      <m:t>=55.5 </m:t>
                    </m:r>
                    <m:r>
                      <m:rPr>
                        <m:sty m:val="p"/>
                      </m:rPr>
                      <a:rPr lang="en-ZA" sz="1600">
                        <a:latin typeface="Cambria Math"/>
                        <a:ea typeface="Cambria Math"/>
                      </a:rPr>
                      <m:t>MPa</m:t>
                    </m:r>
                    <m:r>
                      <a:rPr lang="en-ZA" sz="1600" i="1">
                        <a:latin typeface="Cambria Math"/>
                        <a:ea typeface="Cambria Math"/>
                      </a:rPr>
                      <m:t> ,    </m:t>
                    </m:r>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h</m:t>
                        </m:r>
                        <m:r>
                          <a:rPr lang="en-ZA" sz="1600" i="1">
                            <a:latin typeface="Cambria Math"/>
                            <a:ea typeface="Cambria Math"/>
                          </a:rPr>
                          <m:t>𝑠</m:t>
                        </m:r>
                      </m:sub>
                    </m:sSub>
                    <m:r>
                      <a:rPr lang="en-ZA" sz="1600" i="1">
                        <a:latin typeface="Cambria Math"/>
                        <a:ea typeface="Cambria Math"/>
                      </a:rPr>
                      <m:t>=49.5 </m:t>
                    </m:r>
                    <m:r>
                      <m:rPr>
                        <m:sty m:val="p"/>
                      </m:rPr>
                      <a:rPr lang="en-ZA" sz="1600">
                        <a:latin typeface="Cambria Math"/>
                        <a:ea typeface="Cambria Math"/>
                      </a:rPr>
                      <m:t>M</m:t>
                    </m:r>
                    <m:r>
                      <m:rPr>
                        <m:sty m:val="p"/>
                      </m:rPr>
                      <a:rPr lang="en-ZA" sz="1600" b="0" i="0" smtClean="0">
                        <a:latin typeface="Cambria Math"/>
                        <a:ea typeface="Cambria Math"/>
                      </a:rPr>
                      <m:t>P</m:t>
                    </m:r>
                    <m:r>
                      <m:rPr>
                        <m:sty m:val="p"/>
                      </m:rPr>
                      <a:rPr lang="en-ZA" sz="1600">
                        <a:latin typeface="Cambria Math"/>
                        <a:ea typeface="Cambria Math"/>
                      </a:rPr>
                      <m:t>a</m:t>
                    </m:r>
                  </m:oMath>
                </a14:m>
                <a:endParaRPr lang="en-US" sz="1600" dirty="0" smtClean="0"/>
              </a:p>
              <a:p>
                <a:pPr marL="0" indent="0" algn="just" eaLnBrk="1" hangingPunct="1">
                  <a:spcBef>
                    <a:spcPts val="600"/>
                  </a:spcBef>
                  <a:buNone/>
                </a:pPr>
                <a:r>
                  <a:rPr lang="en-US" sz="1600" dirty="0" smtClean="0"/>
                  <a:t>Longitudinal stress </a:t>
                </a:r>
                <a:r>
                  <a:rPr lang="en-US" sz="1600" dirty="0"/>
                  <a:t>(internal </a:t>
                </a:r>
                <a:r>
                  <a:rPr lang="en-US" sz="1600" dirty="0" smtClean="0"/>
                  <a:t>pressure) </a:t>
                </a:r>
                <a:r>
                  <a:rPr lang="en-US" sz="1600" dirty="0"/>
                  <a:t>:</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𝑙</m:t>
                        </m:r>
                      </m:sub>
                    </m:sSub>
                    <m:r>
                      <a:rPr lang="en-US" sz="1600" i="1">
                        <a:latin typeface="Cambria Math"/>
                        <a:ea typeface="Cambria Math"/>
                      </a:rPr>
                      <m:t>=</m:t>
                    </m:r>
                    <m:f>
                      <m:fPr>
                        <m:ctrlPr>
                          <a:rPr lang="en-US" sz="1600" i="1">
                            <a:latin typeface="Cambria Math"/>
                            <a:ea typeface="Cambria Math"/>
                          </a:rPr>
                        </m:ctrlPr>
                      </m:fPr>
                      <m:num>
                        <m:sSub>
                          <m:sSubPr>
                            <m:ctrlPr>
                              <a:rPr lang="en-US" sz="1600" i="1">
                                <a:latin typeface="Cambria Math"/>
                                <a:ea typeface="Cambria Math"/>
                              </a:rPr>
                            </m:ctrlPr>
                          </m:sSubPr>
                          <m:e>
                            <m:r>
                              <a:rPr lang="en-ZA" sz="1600" i="1">
                                <a:latin typeface="Cambria Math"/>
                                <a:ea typeface="Cambria Math"/>
                              </a:rPr>
                              <m:t>𝑃</m:t>
                            </m:r>
                          </m:e>
                          <m:sub>
                            <m:r>
                              <a:rPr lang="en-ZA" sz="1600" i="1">
                                <a:latin typeface="Cambria Math"/>
                                <a:ea typeface="Cambria Math"/>
                              </a:rPr>
                              <m:t>𝑖</m:t>
                            </m:r>
                          </m:sub>
                        </m:sSub>
                        <m:sSub>
                          <m:sSubPr>
                            <m:ctrlPr>
                              <a:rPr lang="en-ZA" sz="1600" i="1">
                                <a:latin typeface="Cambria Math"/>
                                <a:ea typeface="Cambria Math"/>
                              </a:rPr>
                            </m:ctrlPr>
                          </m:sSubPr>
                          <m:e>
                            <m:r>
                              <a:rPr lang="en-ZA" sz="1600" i="1">
                                <a:latin typeface="Cambria Math"/>
                                <a:ea typeface="Cambria Math"/>
                              </a:rPr>
                              <m:t>𝐷</m:t>
                            </m:r>
                          </m:e>
                          <m:sub>
                            <m:r>
                              <a:rPr lang="en-ZA" sz="1600" b="0" i="1" smtClean="0">
                                <a:latin typeface="Cambria Math"/>
                                <a:ea typeface="Cambria Math"/>
                              </a:rPr>
                              <m:t>𝑚</m:t>
                            </m:r>
                          </m:sub>
                        </m:sSub>
                      </m:num>
                      <m:den>
                        <m:r>
                          <a:rPr lang="en-ZA" sz="1600" b="0" i="1" smtClean="0">
                            <a:latin typeface="Cambria Math"/>
                            <a:ea typeface="Cambria Math"/>
                          </a:rPr>
                          <m:t>4</m:t>
                        </m:r>
                        <m:sSub>
                          <m:sSubPr>
                            <m:ctrlPr>
                              <a:rPr lang="en-ZA" sz="1600" i="1">
                                <a:latin typeface="Cambria Math"/>
                                <a:ea typeface="Cambria Math"/>
                              </a:rPr>
                            </m:ctrlPr>
                          </m:sSubPr>
                          <m:e>
                            <m:r>
                              <a:rPr lang="en-ZA" sz="1600" i="1">
                                <a:latin typeface="Cambria Math"/>
                                <a:ea typeface="Cambria Math"/>
                              </a:rPr>
                              <m:t>𝑒</m:t>
                            </m:r>
                          </m:e>
                          <m:sub>
                            <m:r>
                              <a:rPr lang="en-ZA" sz="1600" i="1">
                                <a:latin typeface="Cambria Math"/>
                                <a:ea typeface="Cambria Math"/>
                              </a:rPr>
                              <m:t>𝑎</m:t>
                            </m:r>
                          </m:sub>
                        </m:sSub>
                      </m:den>
                    </m:f>
                  </m:oMath>
                </a14:m>
                <a:endParaRPr lang="en-US" sz="1600" dirty="0" smtClean="0"/>
              </a:p>
              <a:p>
                <a:pPr marL="0" indent="0" algn="just" eaLnBrk="1" hangingPunct="1">
                  <a:spcBef>
                    <a:spcPts val="600"/>
                  </a:spcBef>
                  <a:buNone/>
                </a:pPr>
                <a:r>
                  <a:rPr lang="en-US" sz="1600" dirty="0" smtClean="0"/>
                  <a:t>6.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𝑙</m:t>
                        </m:r>
                        <m:r>
                          <a:rPr lang="en-ZA" sz="1600" i="1">
                            <a:latin typeface="Cambria Math"/>
                            <a:ea typeface="Cambria Math"/>
                          </a:rPr>
                          <m:t>𝑏</m:t>
                        </m:r>
                      </m:sub>
                    </m:sSub>
                    <m:r>
                      <a:rPr lang="en-ZA" sz="1600" i="1">
                        <a:latin typeface="Cambria Math"/>
                        <a:ea typeface="Cambria Math"/>
                      </a:rPr>
                      <m:t>=27.75 </m:t>
                    </m:r>
                    <m:r>
                      <m:rPr>
                        <m:sty m:val="p"/>
                      </m:rPr>
                      <a:rPr lang="en-ZA" sz="1600">
                        <a:latin typeface="Cambria Math"/>
                        <a:ea typeface="Cambria Math"/>
                      </a:rPr>
                      <m:t>MPa</m:t>
                    </m:r>
                    <m:r>
                      <a:rPr lang="en-ZA" sz="1600" i="1">
                        <a:latin typeface="Cambria Math"/>
                        <a:ea typeface="Cambria Math"/>
                      </a:rPr>
                      <m:t> ,    </m:t>
                    </m:r>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𝑙</m:t>
                        </m:r>
                        <m:r>
                          <a:rPr lang="en-ZA" sz="1600" i="1">
                            <a:latin typeface="Cambria Math"/>
                            <a:ea typeface="Cambria Math"/>
                          </a:rPr>
                          <m:t>𝑠</m:t>
                        </m:r>
                      </m:sub>
                    </m:sSub>
                    <m:r>
                      <a:rPr lang="en-ZA" sz="1600" i="1">
                        <a:latin typeface="Cambria Math"/>
                        <a:ea typeface="Cambria Math"/>
                      </a:rPr>
                      <m:t>=24.75 </m:t>
                    </m:r>
                    <m:r>
                      <m:rPr>
                        <m:sty m:val="p"/>
                      </m:rPr>
                      <a:rPr lang="en-ZA" sz="1600">
                        <a:latin typeface="Cambria Math"/>
                        <a:ea typeface="Cambria Math"/>
                      </a:rPr>
                      <m:t>MPa</m:t>
                    </m:r>
                  </m:oMath>
                </a14:m>
                <a:endParaRPr lang="en-US" sz="1600" dirty="0"/>
              </a:p>
              <a:p>
                <a:pPr marL="0" indent="0" algn="just" eaLnBrk="1" hangingPunct="1">
                  <a:spcBef>
                    <a:spcPts val="600"/>
                  </a:spcBef>
                  <a:buNone/>
                </a:pPr>
                <a:r>
                  <a:rPr lang="en-US" sz="1600" dirty="0" smtClean="0"/>
                  <a:t>Radial </a:t>
                </a:r>
                <a:r>
                  <a:rPr lang="en-US" sz="1600" dirty="0"/>
                  <a:t>stress (internal </a:t>
                </a:r>
                <a:r>
                  <a:rPr lang="en-US" sz="1600" dirty="0" smtClean="0"/>
                  <a:t>pressure):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𝑟</m:t>
                        </m:r>
                      </m:sub>
                    </m:sSub>
                    <m:r>
                      <a:rPr lang="en-ZA" sz="1600">
                        <a:latin typeface="Cambria Math"/>
                        <a:ea typeface="Cambria Math"/>
                      </a:rPr>
                      <m:t>≈</m:t>
                    </m:r>
                    <m:r>
                      <a:rPr lang="en-ZA" sz="1600" b="0" i="0" smtClean="0">
                        <a:latin typeface="Cambria Math"/>
                        <a:ea typeface="Cambria Math"/>
                      </a:rPr>
                      <m:t>0 </m:t>
                    </m:r>
                    <m:r>
                      <m:rPr>
                        <m:sty m:val="p"/>
                      </m:rPr>
                      <a:rPr lang="en-ZA" sz="1600" b="0" i="0" smtClean="0">
                        <a:latin typeface="Cambria Math"/>
                        <a:ea typeface="Cambria Math"/>
                      </a:rPr>
                      <m:t>MPa</m:t>
                    </m:r>
                  </m:oMath>
                </a14:m>
                <a:r>
                  <a:rPr lang="en-US" sz="1600" dirty="0" smtClean="0"/>
                  <a:t> [Negligible compared to other stresses]</a:t>
                </a:r>
              </a:p>
              <a:p>
                <a:pPr marL="0" indent="0" algn="just" eaLnBrk="1" hangingPunct="1">
                  <a:spcBef>
                    <a:spcPts val="600"/>
                  </a:spcBef>
                  <a:buNone/>
                </a:pPr>
                <a:r>
                  <a:rPr lang="en-US" sz="1600" dirty="0" smtClean="0"/>
                  <a:t>7.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b="0" i="1" smtClean="0">
                            <a:latin typeface="Cambria Math"/>
                            <a:ea typeface="Cambria Math"/>
                          </a:rPr>
                          <m:t>𝑟𝑠</m:t>
                        </m:r>
                      </m:sub>
                    </m:sSub>
                    <m:r>
                      <a:rPr lang="en-ZA" sz="1600" b="0" i="1" smtClean="0">
                        <a:latin typeface="Cambria Math"/>
                        <a:ea typeface="Cambria Math"/>
                      </a:rPr>
                      <m:t>=</m:t>
                    </m:r>
                    <m:sSub>
                      <m:sSubPr>
                        <m:ctrlPr>
                          <a:rPr lang="en-US" sz="1600" i="1">
                            <a:latin typeface="Cambria Math"/>
                          </a:rPr>
                        </m:ctrlPr>
                      </m:sSubPr>
                      <m:e>
                        <m:r>
                          <a:rPr lang="en-US" sz="1600" i="1">
                            <a:latin typeface="Cambria Math"/>
                            <a:ea typeface="Cambria Math"/>
                          </a:rPr>
                          <m:t>𝜎</m:t>
                        </m:r>
                      </m:e>
                      <m:sub>
                        <m:r>
                          <a:rPr lang="en-ZA" sz="1600" i="1" smtClean="0">
                            <a:latin typeface="Cambria Math"/>
                            <a:ea typeface="Cambria Math"/>
                          </a:rPr>
                          <m:t>𝑟</m:t>
                        </m:r>
                        <m:r>
                          <a:rPr lang="en-ZA" sz="1600" b="0" i="1" smtClean="0">
                            <a:latin typeface="Cambria Math"/>
                            <a:ea typeface="Cambria Math"/>
                          </a:rPr>
                          <m:t>𝑏</m:t>
                        </m:r>
                      </m:sub>
                    </m:sSub>
                    <m:r>
                      <a:rPr lang="en-ZA" sz="1600" b="0" i="1" smtClean="0">
                        <a:latin typeface="Cambria Math"/>
                        <a:ea typeface="Cambria Math"/>
                      </a:rPr>
                      <m:t>=0 </m:t>
                    </m:r>
                    <m:r>
                      <m:rPr>
                        <m:sty m:val="p"/>
                      </m:rPr>
                      <a:rPr lang="en-ZA" sz="1600" b="0" i="0" smtClean="0">
                        <a:latin typeface="Cambria Math"/>
                        <a:ea typeface="Cambria Math"/>
                      </a:rPr>
                      <m:t>MPa</m:t>
                    </m:r>
                  </m:oMath>
                </a14:m>
                <a:endParaRPr lang="en-US" sz="1600" dirty="0" smtClean="0"/>
              </a:p>
              <a:p>
                <a:pPr marL="0" indent="0" algn="just" eaLnBrk="1" hangingPunct="1">
                  <a:spcBef>
                    <a:spcPts val="600"/>
                  </a:spcBef>
                  <a:buNone/>
                </a:pPr>
                <a:r>
                  <a:rPr lang="en-US" sz="1600" dirty="0" smtClean="0"/>
                  <a:t>Von mises stress: </a:t>
                </a:r>
                <a14:m>
                  <m:oMath xmlns:m="http://schemas.openxmlformats.org/officeDocument/2006/math">
                    <m:sSub>
                      <m:sSubPr>
                        <m:ctrlPr>
                          <a:rPr lang="en-US" sz="1600" i="1" smtClean="0">
                            <a:latin typeface="Cambria Math"/>
                          </a:rPr>
                        </m:ctrlPr>
                      </m:sSubPr>
                      <m:e>
                        <m:r>
                          <a:rPr lang="en-US" sz="1600" i="1" smtClean="0">
                            <a:latin typeface="Cambria Math"/>
                            <a:ea typeface="Cambria Math"/>
                          </a:rPr>
                          <m:t>𝜎</m:t>
                        </m:r>
                      </m:e>
                      <m:sub>
                        <m:r>
                          <a:rPr lang="en-ZA" sz="1600" b="0" i="1" smtClean="0">
                            <a:latin typeface="Cambria Math"/>
                          </a:rPr>
                          <m:t>𝑣</m:t>
                        </m:r>
                      </m:sub>
                    </m:sSub>
                    <m:r>
                      <a:rPr lang="en-ZA" sz="1600" b="0" i="1" smtClean="0">
                        <a:latin typeface="Cambria Math"/>
                      </a:rPr>
                      <m:t>=</m:t>
                    </m:r>
                    <m:rad>
                      <m:radPr>
                        <m:degHide m:val="on"/>
                        <m:ctrlPr>
                          <a:rPr lang="en-ZA" sz="1600" b="0" i="1" smtClean="0">
                            <a:latin typeface="Cambria Math"/>
                          </a:rPr>
                        </m:ctrlPr>
                      </m:radPr>
                      <m:deg/>
                      <m:e>
                        <m:r>
                          <a:rPr lang="en-ZA" sz="1600" b="0" i="1" smtClean="0">
                            <a:latin typeface="Cambria Math"/>
                          </a:rPr>
                          <m:t>0.5(</m:t>
                        </m:r>
                        <m:sSup>
                          <m:sSupPr>
                            <m:ctrlPr>
                              <a:rPr lang="en-ZA" sz="1600" b="0" i="1" smtClean="0">
                                <a:latin typeface="Cambria Math"/>
                              </a:rPr>
                            </m:ctrlPr>
                          </m:sSupPr>
                          <m:e>
                            <m:d>
                              <m:dPr>
                                <m:ctrlPr>
                                  <a:rPr lang="en-ZA" sz="1600" b="0" i="1" smtClean="0">
                                    <a:latin typeface="Cambria Math"/>
                                  </a:rPr>
                                </m:ctrlPr>
                              </m:dPr>
                              <m:e>
                                <m:sSub>
                                  <m:sSubPr>
                                    <m:ctrlPr>
                                      <a:rPr lang="en-ZA" sz="1600" i="1">
                                        <a:latin typeface="Cambria Math"/>
                                      </a:rPr>
                                    </m:ctrlPr>
                                  </m:sSubPr>
                                  <m:e>
                                    <m:r>
                                      <a:rPr lang="en-ZA" sz="1600" i="1" smtClean="0">
                                        <a:latin typeface="Cambria Math"/>
                                        <a:ea typeface="Cambria Math"/>
                                      </a:rPr>
                                      <m:t>𝜎</m:t>
                                    </m:r>
                                  </m:e>
                                  <m:sub>
                                    <m:r>
                                      <a:rPr lang="en-ZA" sz="1600" b="0" i="1" smtClean="0">
                                        <a:latin typeface="Cambria Math"/>
                                      </a:rPr>
                                      <m:t>h</m:t>
                                    </m:r>
                                  </m:sub>
                                </m:sSub>
                                <m:r>
                                  <a:rPr lang="en-ZA" sz="1600" b="0" i="1" smtClean="0">
                                    <a:latin typeface="Cambria Math"/>
                                  </a:rPr>
                                  <m:t>−</m:t>
                                </m:r>
                                <m:sSub>
                                  <m:sSubPr>
                                    <m:ctrlPr>
                                      <a:rPr lang="en-ZA" sz="1600" i="1">
                                        <a:latin typeface="Cambria Math"/>
                                      </a:rPr>
                                    </m:ctrlPr>
                                  </m:sSubPr>
                                  <m:e>
                                    <m:r>
                                      <a:rPr lang="en-ZA" sz="1600" i="1" smtClean="0">
                                        <a:latin typeface="Cambria Math"/>
                                        <a:ea typeface="Cambria Math"/>
                                      </a:rPr>
                                      <m:t>𝜎</m:t>
                                    </m:r>
                                  </m:e>
                                  <m:sub>
                                    <m:r>
                                      <a:rPr lang="en-ZA" sz="1600" b="0" i="1" smtClean="0">
                                        <a:latin typeface="Cambria Math"/>
                                      </a:rPr>
                                      <m:t>𝑟</m:t>
                                    </m:r>
                                  </m:sub>
                                </m:sSub>
                              </m:e>
                            </m:d>
                          </m:e>
                          <m:sup>
                            <m:r>
                              <a:rPr lang="en-ZA" sz="1600" b="0" i="1" smtClean="0">
                                <a:latin typeface="Cambria Math"/>
                              </a:rPr>
                              <m:t>2</m:t>
                            </m:r>
                          </m:sup>
                        </m:sSup>
                        <m:r>
                          <a:rPr lang="en-ZA" sz="1600" b="0" i="1" smtClean="0">
                            <a:latin typeface="Cambria Math"/>
                          </a:rPr>
                          <m:t>+</m:t>
                        </m:r>
                        <m:sSup>
                          <m:sSupPr>
                            <m:ctrlPr>
                              <a:rPr lang="en-ZA" sz="1600" i="1">
                                <a:latin typeface="Cambria Math"/>
                              </a:rPr>
                            </m:ctrlPr>
                          </m:sSupPr>
                          <m:e>
                            <m:d>
                              <m:dPr>
                                <m:ctrlPr>
                                  <a:rPr lang="en-ZA" sz="1600" i="1">
                                    <a:latin typeface="Cambria Math"/>
                                  </a:rPr>
                                </m:ctrlPr>
                              </m:dPr>
                              <m:e>
                                <m:sSub>
                                  <m:sSubPr>
                                    <m:ctrlPr>
                                      <a:rPr lang="en-ZA" sz="1600" i="1">
                                        <a:latin typeface="Cambria Math"/>
                                      </a:rPr>
                                    </m:ctrlPr>
                                  </m:sSubPr>
                                  <m:e>
                                    <m:r>
                                      <a:rPr lang="en-ZA" sz="1600" i="1" smtClean="0">
                                        <a:latin typeface="Cambria Math"/>
                                        <a:ea typeface="Cambria Math"/>
                                      </a:rPr>
                                      <m:t>𝜎</m:t>
                                    </m:r>
                                  </m:e>
                                  <m:sub>
                                    <m:r>
                                      <a:rPr lang="en-ZA" sz="1600" b="0" i="1" smtClean="0">
                                        <a:latin typeface="Cambria Math"/>
                                      </a:rPr>
                                      <m:t>𝑟</m:t>
                                    </m:r>
                                  </m:sub>
                                </m:sSub>
                                <m:r>
                                  <a:rPr lang="en-ZA" sz="1600" b="0" i="1" smtClean="0">
                                    <a:latin typeface="Cambria Math"/>
                                  </a:rPr>
                                  <m:t>−</m:t>
                                </m:r>
                                <m:sSub>
                                  <m:sSubPr>
                                    <m:ctrlPr>
                                      <a:rPr lang="en-ZA" sz="1600" i="1">
                                        <a:latin typeface="Cambria Math"/>
                                      </a:rPr>
                                    </m:ctrlPr>
                                  </m:sSubPr>
                                  <m:e>
                                    <m:r>
                                      <a:rPr lang="en-ZA" sz="1600" i="1" smtClean="0">
                                        <a:latin typeface="Cambria Math"/>
                                        <a:ea typeface="Cambria Math"/>
                                      </a:rPr>
                                      <m:t>𝜎</m:t>
                                    </m:r>
                                  </m:e>
                                  <m:sub>
                                    <m:r>
                                      <a:rPr lang="en-ZA" sz="1600" b="0" i="1" smtClean="0">
                                        <a:latin typeface="Cambria Math"/>
                                      </a:rPr>
                                      <m:t>𝑙</m:t>
                                    </m:r>
                                  </m:sub>
                                </m:sSub>
                              </m:e>
                            </m:d>
                          </m:e>
                          <m:sup>
                            <m:r>
                              <a:rPr lang="en-ZA" sz="1600" i="1">
                                <a:latin typeface="Cambria Math"/>
                              </a:rPr>
                              <m:t>2</m:t>
                            </m:r>
                          </m:sup>
                        </m:sSup>
                        <m:r>
                          <a:rPr lang="en-ZA" sz="1600" b="0" i="1" smtClean="0">
                            <a:latin typeface="Cambria Math"/>
                          </a:rPr>
                          <m:t>+</m:t>
                        </m:r>
                        <m:sSup>
                          <m:sSupPr>
                            <m:ctrlPr>
                              <a:rPr lang="en-ZA" sz="1600" i="1">
                                <a:latin typeface="Cambria Math"/>
                              </a:rPr>
                            </m:ctrlPr>
                          </m:sSupPr>
                          <m:e>
                            <m:d>
                              <m:dPr>
                                <m:ctrlPr>
                                  <a:rPr lang="en-ZA" sz="1600" i="1">
                                    <a:latin typeface="Cambria Math"/>
                                  </a:rPr>
                                </m:ctrlPr>
                              </m:dPr>
                              <m:e>
                                <m:sSub>
                                  <m:sSubPr>
                                    <m:ctrlPr>
                                      <a:rPr lang="en-ZA" sz="1600" i="1">
                                        <a:latin typeface="Cambria Math"/>
                                      </a:rPr>
                                    </m:ctrlPr>
                                  </m:sSubPr>
                                  <m:e>
                                    <m:r>
                                      <a:rPr lang="en-ZA" sz="1600" i="1" smtClean="0">
                                        <a:latin typeface="Cambria Math"/>
                                        <a:ea typeface="Cambria Math"/>
                                      </a:rPr>
                                      <m:t>𝜎</m:t>
                                    </m:r>
                                  </m:e>
                                  <m:sub>
                                    <m:r>
                                      <a:rPr lang="en-ZA" sz="1600" b="0" i="1" smtClean="0">
                                        <a:latin typeface="Cambria Math"/>
                                      </a:rPr>
                                      <m:t>𝑙</m:t>
                                    </m:r>
                                  </m:sub>
                                </m:sSub>
                                <m:r>
                                  <a:rPr lang="en-ZA" sz="1600" b="0" i="1" smtClean="0">
                                    <a:latin typeface="Cambria Math"/>
                                  </a:rPr>
                                  <m:t>−</m:t>
                                </m:r>
                                <m:sSub>
                                  <m:sSubPr>
                                    <m:ctrlPr>
                                      <a:rPr lang="en-ZA" sz="1600" i="1">
                                        <a:latin typeface="Cambria Math"/>
                                      </a:rPr>
                                    </m:ctrlPr>
                                  </m:sSubPr>
                                  <m:e>
                                    <m:r>
                                      <a:rPr lang="en-ZA" sz="1600" i="1" smtClean="0">
                                        <a:latin typeface="Cambria Math"/>
                                        <a:ea typeface="Cambria Math"/>
                                      </a:rPr>
                                      <m:t>𝜎</m:t>
                                    </m:r>
                                  </m:e>
                                  <m:sub>
                                    <m:r>
                                      <a:rPr lang="en-ZA" sz="1600" b="0" i="1" smtClean="0">
                                        <a:latin typeface="Cambria Math"/>
                                      </a:rPr>
                                      <m:t>h</m:t>
                                    </m:r>
                                  </m:sub>
                                </m:sSub>
                              </m:e>
                            </m:d>
                          </m:e>
                          <m:sup>
                            <m:r>
                              <a:rPr lang="en-ZA" sz="1600" i="1">
                                <a:latin typeface="Cambria Math"/>
                              </a:rPr>
                              <m:t>2</m:t>
                            </m:r>
                          </m:sup>
                        </m:sSup>
                        <m:r>
                          <a:rPr lang="en-ZA" sz="1600" b="0" i="1" smtClean="0">
                            <a:latin typeface="Cambria Math"/>
                          </a:rPr>
                          <m:t>)</m:t>
                        </m:r>
                      </m:e>
                    </m:rad>
                  </m:oMath>
                </a14:m>
                <a:endParaRPr lang="en-US" sz="1600" dirty="0"/>
              </a:p>
              <a:p>
                <a:pPr marL="0" indent="0" algn="just" eaLnBrk="1" hangingPunct="1">
                  <a:spcBef>
                    <a:spcPts val="600"/>
                  </a:spcBef>
                  <a:buNone/>
                </a:pPr>
                <a:r>
                  <a:rPr lang="en-US" sz="1600" dirty="0"/>
                  <a:t>8</a:t>
                </a:r>
                <a:r>
                  <a:rPr lang="en-US" sz="1600" dirty="0" smtClean="0"/>
                  <a:t>.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i="1">
                            <a:latin typeface="Cambria Math"/>
                          </a:rPr>
                          <m:t>𝑣</m:t>
                        </m:r>
                        <m:r>
                          <a:rPr lang="en-ZA" sz="1600" b="0" i="1" smtClean="0">
                            <a:latin typeface="Cambria Math"/>
                          </a:rPr>
                          <m:t>𝑏</m:t>
                        </m:r>
                      </m:sub>
                    </m:sSub>
                    <m:r>
                      <a:rPr lang="en-ZA" sz="1600" b="0" i="1" smtClean="0">
                        <a:latin typeface="Cambria Math"/>
                      </a:rPr>
                      <m:t>=48.06 </m:t>
                    </m:r>
                    <m:r>
                      <m:rPr>
                        <m:sty m:val="p"/>
                      </m:rPr>
                      <a:rPr lang="en-ZA" sz="1600" b="0" i="0" smtClean="0">
                        <a:latin typeface="Cambria Math"/>
                      </a:rPr>
                      <m:t>MPa</m:t>
                    </m:r>
                    <m:r>
                      <a:rPr lang="en-ZA" sz="1600" b="0" i="1" smtClean="0">
                        <a:latin typeface="Cambria Math"/>
                      </a:rPr>
                      <m:t>, </m:t>
                    </m:r>
                    <m:sSub>
                      <m:sSubPr>
                        <m:ctrlPr>
                          <a:rPr lang="en-US" sz="1600" i="1">
                            <a:latin typeface="Cambria Math"/>
                          </a:rPr>
                        </m:ctrlPr>
                      </m:sSubPr>
                      <m:e>
                        <m:r>
                          <a:rPr lang="en-ZA" sz="1600" b="0" i="1" smtClean="0">
                            <a:latin typeface="Cambria Math"/>
                          </a:rPr>
                          <m:t>    </m:t>
                        </m:r>
                        <m:r>
                          <a:rPr lang="en-US" sz="1600" i="1">
                            <a:latin typeface="Cambria Math"/>
                            <a:ea typeface="Cambria Math"/>
                          </a:rPr>
                          <m:t>𝜎</m:t>
                        </m:r>
                      </m:e>
                      <m:sub>
                        <m:r>
                          <a:rPr lang="en-ZA" sz="1600" i="1">
                            <a:latin typeface="Cambria Math"/>
                          </a:rPr>
                          <m:t>𝑣</m:t>
                        </m:r>
                        <m:r>
                          <a:rPr lang="en-ZA" sz="1600" b="0" i="1" smtClean="0">
                            <a:latin typeface="Cambria Math"/>
                          </a:rPr>
                          <m:t>𝑠</m:t>
                        </m:r>
                      </m:sub>
                    </m:sSub>
                    <m:r>
                      <a:rPr lang="en-ZA" sz="1600" i="1">
                        <a:latin typeface="Cambria Math"/>
                      </a:rPr>
                      <m:t>=</m:t>
                    </m:r>
                    <m:r>
                      <a:rPr lang="en-ZA" sz="1600" b="0" i="1" smtClean="0">
                        <a:latin typeface="Cambria Math"/>
                      </a:rPr>
                      <m:t>42.87</m:t>
                    </m:r>
                    <m:r>
                      <a:rPr lang="en-ZA" sz="1600" i="1">
                        <a:latin typeface="Cambria Math"/>
                      </a:rPr>
                      <m:t> </m:t>
                    </m:r>
                    <m:r>
                      <m:rPr>
                        <m:sty m:val="p"/>
                      </m:rPr>
                      <a:rPr lang="en-ZA" sz="1600" i="0">
                        <a:latin typeface="Cambria Math"/>
                      </a:rPr>
                      <m:t>MPa</m:t>
                    </m:r>
                  </m:oMath>
                </a14:m>
                <a:endParaRPr lang="en-US" sz="1600" dirty="0" smtClean="0"/>
              </a:p>
              <a:p>
                <a:pPr marL="0" indent="0" algn="just" eaLnBrk="1" hangingPunct="1">
                  <a:spcBef>
                    <a:spcPts val="600"/>
                  </a:spcBef>
                  <a:buNone/>
                </a:pPr>
                <a:r>
                  <a:rPr lang="en-US" sz="1600" dirty="0" smtClean="0"/>
                  <a:t> </a:t>
                </a:r>
              </a:p>
            </p:txBody>
          </p:sp>
        </mc:Choice>
        <mc:Fallback xmlns="">
          <p:sp>
            <p:nvSpPr>
              <p:cNvPr id="40963" name="Rectangle 4"/>
              <p:cNvSpPr>
                <a:spLocks noGrp="1" noRot="1" noChangeAspect="1" noMove="1" noResize="1" noEditPoints="1" noAdjustHandles="1" noChangeArrowheads="1" noChangeShapeType="1" noTextEdit="1"/>
              </p:cNvSpPr>
              <p:nvPr>
                <p:ph idx="4294967295"/>
              </p:nvPr>
            </p:nvSpPr>
            <p:spPr>
              <a:xfrm>
                <a:off x="477838" y="1844675"/>
                <a:ext cx="8270626" cy="4752975"/>
              </a:xfrm>
              <a:blipFill rotWithShape="1">
                <a:blip r:embed="rId2"/>
                <a:stretch>
                  <a:fillRect l="-368"/>
                </a:stretch>
              </a:blipFill>
            </p:spPr>
            <p:txBody>
              <a:bodyPr/>
              <a:lstStyle/>
              <a:p>
                <a:r>
                  <a:rPr lang="en-GB">
                    <a:noFill/>
                  </a:rPr>
                  <a:t> </a:t>
                </a:r>
              </a:p>
            </p:txBody>
          </p:sp>
        </mc:Fallback>
      </mc:AlternateContent>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Verification:</a:t>
            </a:r>
            <a:endParaRPr lang="en-US" sz="1600" b="1" dirty="0">
              <a:solidFill>
                <a:srgbClr val="003896"/>
              </a:solidFill>
            </a:endParaRPr>
          </a:p>
        </p:txBody>
      </p:sp>
    </p:spTree>
    <p:extLst>
      <p:ext uri="{BB962C8B-B14F-4D97-AF65-F5344CB8AC3E}">
        <p14:creationId xmlns:p14="http://schemas.microsoft.com/office/powerpoint/2010/main" val="3099880174"/>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27</a:t>
            </a:fld>
            <a:endParaRPr lang="en-ZA" dirty="0" smtClean="0">
              <a:solidFill>
                <a:srgbClr val="83725B"/>
              </a:solidFill>
            </a:endParaRPr>
          </a:p>
        </p:txBody>
      </p:sp>
      <mc:AlternateContent xmlns:mc="http://schemas.openxmlformats.org/markup-compatibility/2006" xmlns:a14="http://schemas.microsoft.com/office/drawing/2010/main">
        <mc:Choice Requires="a14">
          <p:sp>
            <p:nvSpPr>
              <p:cNvPr id="40963" name="Rectangle 4"/>
              <p:cNvSpPr>
                <a:spLocks noGrp="1" noChangeArrowheads="1"/>
              </p:cNvSpPr>
              <p:nvPr>
                <p:ph idx="4294967295"/>
              </p:nvPr>
            </p:nvSpPr>
            <p:spPr>
              <a:xfrm>
                <a:off x="477837" y="1844675"/>
                <a:ext cx="3662115" cy="4752975"/>
              </a:xfrm>
            </p:spPr>
            <p:txBody>
              <a:bodyPr/>
              <a:lstStyle/>
              <a:p>
                <a:pPr algn="just" eaLnBrk="1" hangingPunct="1"/>
                <a:r>
                  <a:rPr lang="en-US" sz="1600" dirty="0" smtClean="0"/>
                  <a:t>Create different scalar clip pipelines to check whether or not the von mises stress calculated for the branch and shell is close to that obtained in the FEM model results.. Displayed on the side is the 48 MPa and 43 MPa scalar clip which corresponds to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i="1">
                            <a:latin typeface="Cambria Math"/>
                          </a:rPr>
                          <m:t>𝑣</m:t>
                        </m:r>
                        <m:r>
                          <a:rPr lang="en-ZA" sz="1600" b="0" i="1" smtClean="0">
                            <a:latin typeface="Cambria Math"/>
                          </a:rPr>
                          <m:t>𝑏</m:t>
                        </m:r>
                      </m:sub>
                    </m:sSub>
                  </m:oMath>
                </a14:m>
                <a:r>
                  <a:rPr lang="en-US" sz="1600" dirty="0" smtClean="0"/>
                  <a:t> and </a:t>
                </a:r>
                <a14:m>
                  <m:oMath xmlns:m="http://schemas.openxmlformats.org/officeDocument/2006/math">
                    <m:sSub>
                      <m:sSubPr>
                        <m:ctrlPr>
                          <a:rPr lang="en-US" sz="1600" i="1">
                            <a:latin typeface="Cambria Math"/>
                          </a:rPr>
                        </m:ctrlPr>
                      </m:sSubPr>
                      <m:e>
                        <m:r>
                          <a:rPr lang="en-US" sz="1600" i="1">
                            <a:latin typeface="Cambria Math"/>
                            <a:ea typeface="Cambria Math"/>
                          </a:rPr>
                          <m:t>𝜎</m:t>
                        </m:r>
                      </m:e>
                      <m:sub>
                        <m:r>
                          <a:rPr lang="en-ZA" sz="1600" i="1">
                            <a:latin typeface="Cambria Math"/>
                          </a:rPr>
                          <m:t>𝑣</m:t>
                        </m:r>
                        <m:r>
                          <a:rPr lang="en-ZA" sz="1600" b="0" i="1" smtClean="0">
                            <a:latin typeface="Cambria Math"/>
                          </a:rPr>
                          <m:t>𝑠</m:t>
                        </m:r>
                      </m:sub>
                    </m:sSub>
                  </m:oMath>
                </a14:m>
                <a:endParaRPr lang="en-US" sz="1600" dirty="0" smtClean="0"/>
              </a:p>
              <a:p>
                <a:pPr algn="just" eaLnBrk="1" hangingPunct="1"/>
                <a:r>
                  <a:rPr lang="en-US" sz="1600" dirty="0" smtClean="0"/>
                  <a:t>From the results, it can be seen that calculated von mises stress occurs at the mid wall of the branch pipe. This is due to the fact the thin walled cylinder theory determines stresses at the mid wall.</a:t>
                </a:r>
              </a:p>
              <a:p>
                <a:pPr algn="just" eaLnBrk="1" hangingPunct="1"/>
                <a:r>
                  <a:rPr lang="en-US" sz="1600" dirty="0" smtClean="0"/>
                  <a:t>The same is observed for the shell pipe with a scalar clip of 43 MPa.</a:t>
                </a:r>
              </a:p>
              <a:p>
                <a:pPr algn="just" eaLnBrk="1" hangingPunct="1"/>
                <a:r>
                  <a:rPr lang="en-US" sz="1600" dirty="0" smtClean="0"/>
                  <a:t>From the results it can be concluded that the FEM model has done its calculations correctly.</a:t>
                </a:r>
              </a:p>
            </p:txBody>
          </p:sp>
        </mc:Choice>
        <mc:Fallback xmlns="">
          <p:sp>
            <p:nvSpPr>
              <p:cNvPr id="40963" name="Rectangle 4"/>
              <p:cNvSpPr>
                <a:spLocks noGrp="1" noRot="1" noChangeAspect="1" noMove="1" noResize="1" noEditPoints="1" noAdjustHandles="1" noChangeArrowheads="1" noChangeShapeType="1" noTextEdit="1"/>
              </p:cNvSpPr>
              <p:nvPr>
                <p:ph idx="4294967295"/>
              </p:nvPr>
            </p:nvSpPr>
            <p:spPr>
              <a:xfrm>
                <a:off x="477837" y="1844675"/>
                <a:ext cx="3662115" cy="4752975"/>
              </a:xfrm>
              <a:blipFill rotWithShape="1">
                <a:blip r:embed="rId2"/>
                <a:stretch>
                  <a:fillRect l="-499" t="-899" r="-998" b="-6804"/>
                </a:stretch>
              </a:blipFill>
            </p:spPr>
            <p:txBody>
              <a:bodyPr/>
              <a:lstStyle/>
              <a:p>
                <a:r>
                  <a:rPr lang="en-GB">
                    <a:noFill/>
                  </a:rPr>
                  <a:t> </a:t>
                </a:r>
              </a:p>
            </p:txBody>
          </p:sp>
        </mc:Fallback>
      </mc:AlternateContent>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Verification:</a:t>
            </a:r>
            <a:endParaRPr lang="en-US" sz="1600" b="1" dirty="0">
              <a:solidFill>
                <a:srgbClr val="003896"/>
              </a:solidFill>
            </a:endParaRPr>
          </a:p>
        </p:txBody>
      </p:sp>
      <p:pic>
        <p:nvPicPr>
          <p:cNvPr id="10247" name="Picture 7"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052736"/>
            <a:ext cx="410445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C:\Users\ESKOM\Documents\FreeCADdevelopment\Current Tasks\T-pipe\Capture.JPG"/>
          <p:cNvPicPr>
            <a:picLocks noChangeAspect="1" noChangeArrowheads="1"/>
          </p:cNvPicPr>
          <p:nvPr/>
        </p:nvPicPr>
        <p:blipFill rotWithShape="1">
          <a:blip r:embed="rId4">
            <a:extLst>
              <a:ext uri="{28A0092B-C50C-407E-A947-70E740481C1C}">
                <a14:useLocalDpi xmlns:a14="http://schemas.microsoft.com/office/drawing/2010/main" val="0"/>
              </a:ext>
            </a:extLst>
          </a:blip>
          <a:srcRect l="13936"/>
          <a:stretch/>
        </p:blipFill>
        <p:spPr bwMode="auto">
          <a:xfrm>
            <a:off x="4716016" y="3789040"/>
            <a:ext cx="4104456" cy="293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77397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28</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The process of validation has to be performed in order to ensure that the FEM model represents the correct problem, that is, have the correct boundary conditions been applied and has the right analysis been run in the FEM model?</a:t>
            </a:r>
          </a:p>
          <a:p>
            <a:pPr algn="just" eaLnBrk="1" hangingPunct="1"/>
            <a:r>
              <a:rPr lang="en-US" sz="1600" dirty="0" smtClean="0"/>
              <a:t>Validation can be done through testing and obtaining experimental results. For this particular case, strain on a real T-pipe could be measured and used to calculate stress using </a:t>
            </a:r>
            <a:r>
              <a:rPr lang="en-US" sz="1600" dirty="0" err="1" smtClean="0"/>
              <a:t>hookes</a:t>
            </a:r>
            <a:r>
              <a:rPr lang="en-US" sz="1600" dirty="0" smtClean="0"/>
              <a:t> law. This stress would then be compared to that obtained in the model. If the stress and stress distribution is the same, then it means that the FEM model represents the problem correctly.</a:t>
            </a:r>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Validation:</a:t>
            </a:r>
            <a:endParaRPr lang="en-US" sz="1600" b="1" dirty="0">
              <a:solidFill>
                <a:srgbClr val="003896"/>
              </a:solidFill>
            </a:endParaRPr>
          </a:p>
        </p:txBody>
      </p:sp>
      <p:pic>
        <p:nvPicPr>
          <p:cNvPr id="10" name="Picture 2" descr="C:\Users\ESKOM\Documents\FreeCADdevelopment\Current Tasks\T-pipe\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99" t="2334" r="-1" b="4930"/>
          <a:stretch/>
        </p:blipFill>
        <p:spPr bwMode="auto">
          <a:xfrm>
            <a:off x="4859339" y="1268413"/>
            <a:ext cx="3893062" cy="25722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ESKOM\Documents\FreeCADdevelopment\Current Tasks\T-pipe\Captu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9340" y="4077071"/>
            <a:ext cx="3893062" cy="2644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07889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29</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Now that it has been verified that the calculations are right and validated that we have indeed solved the correct problem, analysis of the results can be done and meaningful conclusions can be made. </a:t>
            </a:r>
          </a:p>
          <a:p>
            <a:pPr algn="just" eaLnBrk="1" hangingPunct="1"/>
            <a:r>
              <a:rPr lang="en-US" sz="1600" dirty="0" smtClean="0"/>
              <a:t>The area with the highest stress, is the branch and shell pipe junction of their internal surfaces. This is due to the change in geometry (a stress raiser). </a:t>
            </a:r>
          </a:p>
          <a:p>
            <a:pPr algn="just" eaLnBrk="1" hangingPunct="1"/>
            <a:r>
              <a:rPr lang="en-US" sz="1600" dirty="0" smtClean="0"/>
              <a:t>It can also be observed that the reinforcement experiences stresses lower than that of the shell (and branch) due to the fact that it is thicker.  </a:t>
            </a:r>
            <a:endParaRPr lang="en-US" sz="1600" dirty="0"/>
          </a:p>
          <a:p>
            <a:pPr algn="just" eaLnBrk="1" hangingPunct="1"/>
            <a:endParaRPr lang="en-US" sz="1600" dirty="0" smtClean="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Analyzing the results:</a:t>
            </a:r>
            <a:endParaRPr lang="en-US" sz="1600" b="1" dirty="0">
              <a:solidFill>
                <a:srgbClr val="003896"/>
              </a:solidFill>
            </a:endParaRPr>
          </a:p>
        </p:txBody>
      </p:sp>
      <p:pic>
        <p:nvPicPr>
          <p:cNvPr id="11267" name="Picture 3"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962" y="3933055"/>
            <a:ext cx="2560844" cy="27884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Users\ESKOM\Documents\FreeCADdevelopment\Current Tasks\T-pipe\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723" t="7771" r="1072"/>
          <a:stretch/>
        </p:blipFill>
        <p:spPr bwMode="auto">
          <a:xfrm>
            <a:off x="4891475" y="1268413"/>
            <a:ext cx="3905818" cy="26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46261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D07FA9B-1D36-4A56-AB0B-FE6C8B7E3F50}" type="slidenum">
              <a:rPr lang="en-ZA" sz="1600" smtClean="0">
                <a:solidFill>
                  <a:srgbClr val="83725B"/>
                </a:solidFill>
              </a:rPr>
              <a:pPr eaLnBrk="1" hangingPunct="1"/>
              <a:t>3</a:t>
            </a:fld>
            <a:endParaRPr lang="en-ZA" sz="1600" smtClean="0">
              <a:solidFill>
                <a:srgbClr val="83725B"/>
              </a:solidFill>
            </a:endParaRPr>
          </a:p>
        </p:txBody>
      </p:sp>
      <p:sp>
        <p:nvSpPr>
          <p:cNvPr id="16387" name="Rectangle 4"/>
          <p:cNvSpPr>
            <a:spLocks noGrp="1" noChangeArrowheads="1"/>
          </p:cNvSpPr>
          <p:nvPr>
            <p:ph idx="4294967295"/>
          </p:nvPr>
        </p:nvSpPr>
        <p:spPr>
          <a:xfrm>
            <a:off x="477838" y="1844675"/>
            <a:ext cx="3518098" cy="3648075"/>
          </a:xfrm>
        </p:spPr>
        <p:txBody>
          <a:bodyPr/>
          <a:lstStyle/>
          <a:p>
            <a:pPr eaLnBrk="1" hangingPunct="1"/>
            <a:r>
              <a:rPr lang="en-US" sz="1600" dirty="0" smtClean="0"/>
              <a:t>To open an existing project, click on &lt;Open a document  or import files&gt;</a:t>
            </a:r>
          </a:p>
          <a:p>
            <a:pPr eaLnBrk="1" hangingPunct="1"/>
            <a:r>
              <a:rPr lang="en-US" sz="1600" dirty="0" smtClean="0"/>
              <a:t>A task dialogue appears, choose the directory the file directory, select the project to be opened and then click on &lt;Open&gt;</a:t>
            </a:r>
          </a:p>
        </p:txBody>
      </p:sp>
      <p:sp>
        <p:nvSpPr>
          <p:cNvPr id="16388" name="Rectangle 2"/>
          <p:cNvSpPr>
            <a:spLocks noGrp="1" noChangeArrowheads="1"/>
          </p:cNvSpPr>
          <p:nvPr>
            <p:ph type="title" idx="4294967295"/>
          </p:nvPr>
        </p:nvSpPr>
        <p:spPr>
          <a:xfrm>
            <a:off x="438150" y="166688"/>
            <a:ext cx="6519863" cy="666750"/>
          </a:xfrm>
        </p:spPr>
        <p:txBody>
          <a:bodyPr/>
          <a:lstStyle/>
          <a:p>
            <a:pPr eaLnBrk="1" hangingPunct="1"/>
            <a:r>
              <a:rPr lang="en-US" dirty="0" smtClean="0"/>
              <a:t>Project start Up</a:t>
            </a:r>
          </a:p>
        </p:txBody>
      </p:sp>
      <p:sp>
        <p:nvSpPr>
          <p:cNvPr id="16389" name="Rectangle 4"/>
          <p:cNvSpPr>
            <a:spLocks noChangeArrowheads="1"/>
          </p:cNvSpPr>
          <p:nvPr/>
        </p:nvSpPr>
        <p:spPr bwMode="auto">
          <a:xfrm>
            <a:off x="438150" y="1268413"/>
            <a:ext cx="7777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Open an existing project:</a:t>
            </a:r>
            <a:endParaRPr lang="en-US" sz="1600" b="1" dirty="0">
              <a:solidFill>
                <a:srgbClr val="003896"/>
              </a:solidFill>
            </a:endParaRPr>
          </a:p>
        </p:txBody>
      </p:sp>
      <p:pic>
        <p:nvPicPr>
          <p:cNvPr id="1026" name="Picture 2"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1268413"/>
            <a:ext cx="4022601"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988841"/>
            <a:ext cx="4022601" cy="2880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30</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The average stress across the thickness of the reinforcement is below the design. The design is therefore sufficient.</a:t>
            </a:r>
          </a:p>
          <a:p>
            <a:pPr algn="just" eaLnBrk="1" hangingPunct="1"/>
            <a:r>
              <a:rPr lang="en-US" sz="1600" dirty="0" smtClean="0"/>
              <a:t>It is important to note that Von Mises stress is not the only the result set that produces meaningful information, in this particular case it was very important in determining whether or not the design of the reinforcement was sufficient.</a:t>
            </a:r>
          </a:p>
          <a:p>
            <a:pPr algn="just" eaLnBrk="1" hangingPunct="1"/>
            <a:r>
              <a:rPr lang="en-US" sz="1600" dirty="0" smtClean="0"/>
              <a:t>The peak stresses at the junction are above the design stress and slightly above the proof stress, localized yielding may occur but the overall failure of the t-pipe will not occur.</a:t>
            </a:r>
          </a:p>
          <a:p>
            <a:pPr algn="just" eaLnBrk="1" hangingPunct="1"/>
            <a:endParaRPr lang="en-US" sz="1600" dirty="0" smtClean="0"/>
          </a:p>
          <a:p>
            <a:pPr algn="just" eaLnBrk="1" hangingPunct="1"/>
            <a:endParaRPr lang="en-US" sz="1600" dirty="0"/>
          </a:p>
          <a:p>
            <a:pPr algn="just" eaLnBrk="1" hangingPunct="1"/>
            <a:endParaRPr lang="en-US" sz="1600" dirty="0" smtClean="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Analyzing the results:</a:t>
            </a:r>
            <a:endParaRPr lang="en-US" sz="1600" b="1" dirty="0">
              <a:solidFill>
                <a:srgbClr val="003896"/>
              </a:solidFill>
            </a:endParaRPr>
          </a:p>
        </p:txBody>
      </p:sp>
      <p:pic>
        <p:nvPicPr>
          <p:cNvPr id="7" name="Picture 3"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962" y="3933055"/>
            <a:ext cx="2560844" cy="27884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ESKOM\Documents\FreeCADdevelopment\Current Tasks\T-pipe\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723" t="7771" r="1072"/>
          <a:stretch/>
        </p:blipFill>
        <p:spPr bwMode="auto">
          <a:xfrm>
            <a:off x="4891475" y="1268413"/>
            <a:ext cx="3905818" cy="260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27074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C8EAE7E-0A64-48AA-8D69-FEC5D07579D5}" type="slidenum">
              <a:rPr lang="en-ZA" smtClean="0">
                <a:solidFill>
                  <a:srgbClr val="83725B"/>
                </a:solidFill>
              </a:rPr>
              <a:pPr eaLnBrk="1" hangingPunct="1"/>
              <a:t>31</a:t>
            </a:fld>
            <a:endParaRPr lang="en-ZA" smtClean="0">
              <a:solidFill>
                <a:srgbClr val="83725B"/>
              </a:solidFill>
            </a:endParaRPr>
          </a:p>
        </p:txBody>
      </p:sp>
      <p:sp>
        <p:nvSpPr>
          <p:cNvPr id="40963" name="Rectangle 4"/>
          <p:cNvSpPr>
            <a:spLocks noGrp="1" noChangeArrowheads="1"/>
          </p:cNvSpPr>
          <p:nvPr>
            <p:ph idx="4294967295"/>
          </p:nvPr>
        </p:nvSpPr>
        <p:spPr>
          <a:xfrm>
            <a:off x="477838" y="1844675"/>
            <a:ext cx="3733800" cy="4752975"/>
          </a:xfrm>
        </p:spPr>
        <p:txBody>
          <a:bodyPr/>
          <a:lstStyle/>
          <a:p>
            <a:pPr algn="just" eaLnBrk="1" hangingPunct="1"/>
            <a:r>
              <a:rPr lang="en-US" sz="1600" dirty="0" smtClean="0"/>
              <a:t>To save the project under a different name, go to File and then click on &lt;Save As&gt;.</a:t>
            </a:r>
          </a:p>
          <a:p>
            <a:pPr algn="just" eaLnBrk="1" hangingPunct="1"/>
            <a:r>
              <a:rPr lang="en-US" sz="1600" dirty="0"/>
              <a:t>A task dialogue appears, choose the file directory, enter the file name and click &lt;Save&gt;.</a:t>
            </a:r>
          </a:p>
          <a:p>
            <a:pPr algn="just" eaLnBrk="1" hangingPunct="1"/>
            <a:r>
              <a:rPr lang="en-US" sz="1600" dirty="0" smtClean="0"/>
              <a:t>It is important to save the project under a different file name because the file “T-pipe CAD” is going to be used in other FEM models.</a:t>
            </a:r>
          </a:p>
          <a:p>
            <a:pPr algn="just" eaLnBrk="1" hangingPunct="1"/>
            <a:endParaRPr lang="en-US" sz="1600" dirty="0"/>
          </a:p>
          <a:p>
            <a:pPr algn="just" eaLnBrk="1" hangingPunct="1"/>
            <a:endParaRPr lang="en-US" sz="1600" dirty="0" smtClean="0"/>
          </a:p>
        </p:txBody>
      </p:sp>
      <p:sp>
        <p:nvSpPr>
          <p:cNvPr id="40964"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Post</a:t>
            </a:r>
            <a:r>
              <a:rPr lang="en-US" dirty="0" smtClean="0"/>
              <a:t>-processing</a:t>
            </a:r>
          </a:p>
        </p:txBody>
      </p:sp>
      <p:sp>
        <p:nvSpPr>
          <p:cNvPr id="40965"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a:solidFill>
                  <a:srgbClr val="003896"/>
                </a:solidFill>
              </a:rPr>
              <a:t>Saving the FreeCAD project:</a:t>
            </a:r>
          </a:p>
        </p:txBody>
      </p:sp>
      <p:pic>
        <p:nvPicPr>
          <p:cNvPr id="1027" name="Picture 3" descr="C:\Users\ESKOM\Documents\FreeCADdevelopment\Current Tasks\T-pipe\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r="29431" b="41372"/>
          <a:stretch/>
        </p:blipFill>
        <p:spPr bwMode="auto">
          <a:xfrm>
            <a:off x="4716016" y="1268413"/>
            <a:ext cx="3960440" cy="1944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337460"/>
            <a:ext cx="396044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76274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4260850" y="3271838"/>
            <a:ext cx="5545138" cy="676275"/>
          </a:xfrm>
        </p:spPr>
        <p:txBody>
          <a:bodyPr/>
          <a:lstStyle/>
          <a:p>
            <a:pPr eaLnBrk="1" hangingPunct="1"/>
            <a:r>
              <a:rPr lang="en-US" sz="4000" smtClean="0"/>
              <a:t>END</a:t>
            </a:r>
          </a:p>
        </p:txBody>
      </p:sp>
      <p:pic>
        <p:nvPicPr>
          <p:cNvPr id="41987"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6213475"/>
            <a:ext cx="319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3D07FA9B-1D36-4A56-AB0B-FE6C8B7E3F50}" type="slidenum">
              <a:rPr lang="en-ZA" sz="1600" smtClean="0">
                <a:solidFill>
                  <a:srgbClr val="83725B"/>
                </a:solidFill>
              </a:rPr>
              <a:pPr eaLnBrk="1" hangingPunct="1"/>
              <a:t>4</a:t>
            </a:fld>
            <a:endParaRPr lang="en-ZA" sz="1600" smtClean="0">
              <a:solidFill>
                <a:srgbClr val="83725B"/>
              </a:solidFill>
            </a:endParaRPr>
          </a:p>
        </p:txBody>
      </p:sp>
      <p:sp>
        <p:nvSpPr>
          <p:cNvPr id="16387" name="Rectangle 4"/>
          <p:cNvSpPr>
            <a:spLocks noGrp="1" noChangeArrowheads="1"/>
          </p:cNvSpPr>
          <p:nvPr>
            <p:ph idx="4294967295"/>
          </p:nvPr>
        </p:nvSpPr>
        <p:spPr>
          <a:xfrm>
            <a:off x="477838" y="1844675"/>
            <a:ext cx="3446462" cy="3648075"/>
          </a:xfrm>
        </p:spPr>
        <p:txBody>
          <a:bodyPr/>
          <a:lstStyle/>
          <a:p>
            <a:pPr algn="just" eaLnBrk="1" hangingPunct="1"/>
            <a:r>
              <a:rPr lang="en-US" sz="1600" dirty="0" smtClean="0"/>
              <a:t>The analysis to be run is a static analysis. In a static analysis all CAD parts are considered to be stationary deformable parts.</a:t>
            </a:r>
          </a:p>
          <a:p>
            <a:pPr algn="just" eaLnBrk="1" hangingPunct="1"/>
            <a:r>
              <a:rPr lang="en-US" sz="1600" dirty="0" smtClean="0"/>
              <a:t>Furthermore in a static analysis, only stresses and displacements are solved for.</a:t>
            </a:r>
          </a:p>
          <a:p>
            <a:pPr algn="just" eaLnBrk="1" hangingPunct="1"/>
            <a:r>
              <a:rPr lang="en-US" sz="1600" dirty="0" smtClean="0"/>
              <a:t>The T-pipe junction is subjected to an internal surface pressure of 9 MPa. This pressure was stated as the operating pressure in Tutorial A. </a:t>
            </a:r>
          </a:p>
        </p:txBody>
      </p:sp>
      <p:sp>
        <p:nvSpPr>
          <p:cNvPr id="16388"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16389" name="Rectangle 4"/>
          <p:cNvSpPr>
            <a:spLocks noChangeArrowheads="1"/>
          </p:cNvSpPr>
          <p:nvPr/>
        </p:nvSpPr>
        <p:spPr bwMode="auto">
          <a:xfrm>
            <a:off x="438150" y="1268413"/>
            <a:ext cx="777716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a:solidFill>
                  <a:srgbClr val="003896"/>
                </a:solidFill>
              </a:rPr>
              <a:t>Notes and assumptions:</a:t>
            </a:r>
          </a:p>
        </p:txBody>
      </p:sp>
      <p:pic>
        <p:nvPicPr>
          <p:cNvPr id="8" name="Picture 2"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1525" y="1281620"/>
            <a:ext cx="394335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76612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2D52ADF-354F-46CA-88EB-18BBDE47F179}" type="slidenum">
              <a:rPr lang="en-ZA" smtClean="0">
                <a:solidFill>
                  <a:srgbClr val="83725B"/>
                </a:solidFill>
              </a:rPr>
              <a:pPr eaLnBrk="1" hangingPunct="1"/>
              <a:t>5</a:t>
            </a:fld>
            <a:endParaRPr lang="en-ZA" smtClean="0">
              <a:solidFill>
                <a:srgbClr val="83725B"/>
              </a:solidFill>
            </a:endParaRPr>
          </a:p>
        </p:txBody>
      </p:sp>
      <p:sp>
        <p:nvSpPr>
          <p:cNvPr id="24579" name="Rectangle 4"/>
          <p:cNvSpPr>
            <a:spLocks noGrp="1" noChangeArrowheads="1"/>
          </p:cNvSpPr>
          <p:nvPr>
            <p:ph idx="4294967295"/>
          </p:nvPr>
        </p:nvSpPr>
        <p:spPr>
          <a:xfrm>
            <a:off x="477838" y="1844675"/>
            <a:ext cx="3733800" cy="4608513"/>
          </a:xfrm>
        </p:spPr>
        <p:txBody>
          <a:bodyPr/>
          <a:lstStyle/>
          <a:p>
            <a:pPr algn="just" eaLnBrk="1" hangingPunct="1"/>
            <a:r>
              <a:rPr lang="en-US" sz="1600" dirty="0" smtClean="0"/>
              <a:t>Go to the </a:t>
            </a:r>
            <a:r>
              <a:rPr lang="en-US" sz="1600" smtClean="0"/>
              <a:t>Part workbench</a:t>
            </a:r>
          </a:p>
          <a:p>
            <a:pPr algn="just" eaLnBrk="1" hangingPunct="1"/>
            <a:r>
              <a:rPr lang="en-US" sz="1600" dirty="0" smtClean="0"/>
              <a:t>In order to constrain the T-pipe in the X, Y and Z directions (to prevent rigid body motion), the T-pipe needs to be cut in half. This can be done in this particular case because the T-pipe is symmetrical.</a:t>
            </a:r>
          </a:p>
          <a:p>
            <a:pPr algn="just" eaLnBrk="1" hangingPunct="1"/>
            <a:r>
              <a:rPr lang="en-US" sz="1600" dirty="0" smtClean="0"/>
              <a:t>Create a cube as indicated in the figure to cut the T-pipe in half.</a:t>
            </a:r>
          </a:p>
          <a:p>
            <a:pPr algn="just" eaLnBrk="1" hangingPunct="1"/>
            <a:r>
              <a:rPr lang="en-US" sz="1600" dirty="0" smtClean="0"/>
              <a:t>After making the cut the geometry should be similar to that depicted in the picture.</a:t>
            </a:r>
          </a:p>
        </p:txBody>
      </p:sp>
      <p:sp>
        <p:nvSpPr>
          <p:cNvPr id="24580" name="Rectangle 2"/>
          <p:cNvSpPr>
            <a:spLocks noGrp="1" noChangeArrowheads="1"/>
          </p:cNvSpPr>
          <p:nvPr>
            <p:ph type="title" idx="4294967295"/>
          </p:nvPr>
        </p:nvSpPr>
        <p:spPr>
          <a:xfrm>
            <a:off x="438150" y="166688"/>
            <a:ext cx="6519863" cy="666750"/>
          </a:xfrm>
        </p:spPr>
        <p:txBody>
          <a:bodyPr/>
          <a:lstStyle/>
          <a:p>
            <a:pPr eaLnBrk="1" hangingPunct="1"/>
            <a:r>
              <a:rPr lang="en-US" dirty="0" smtClean="0"/>
              <a:t>Static FEM model – Pre-processing</a:t>
            </a:r>
          </a:p>
        </p:txBody>
      </p:sp>
      <p:sp>
        <p:nvSpPr>
          <p:cNvPr id="24581"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smtClean="0">
                <a:solidFill>
                  <a:srgbClr val="003896"/>
                </a:solidFill>
              </a:rPr>
              <a:t>Preparing the geometry:</a:t>
            </a:r>
            <a:endParaRPr lang="en-US" sz="1600" b="1" dirty="0">
              <a:solidFill>
                <a:srgbClr val="003896"/>
              </a:solidFill>
            </a:endParaRPr>
          </a:p>
        </p:txBody>
      </p:sp>
      <p:pic>
        <p:nvPicPr>
          <p:cNvPr id="10242" name="Picture 2" descr="C:\Users\ESKOM\Documents\FreeCADdevelopment\Current Tasks\T-pipe\Cap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l="3872" r="1656"/>
          <a:stretch/>
        </p:blipFill>
        <p:spPr bwMode="auto">
          <a:xfrm>
            <a:off x="4932040" y="1196752"/>
            <a:ext cx="3762730" cy="273665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ESKOM\Documents\FreeCADdevelopment\Current Tasks\T-pipe\Cap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l="9219"/>
          <a:stretch/>
        </p:blipFill>
        <p:spPr bwMode="auto">
          <a:xfrm>
            <a:off x="4932040" y="4005064"/>
            <a:ext cx="3762730" cy="271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231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2D52ADF-354F-46CA-88EB-18BBDE47F179}" type="slidenum">
              <a:rPr lang="en-ZA" smtClean="0">
                <a:solidFill>
                  <a:srgbClr val="83725B"/>
                </a:solidFill>
              </a:rPr>
              <a:pPr eaLnBrk="1" hangingPunct="1"/>
              <a:t>6</a:t>
            </a:fld>
            <a:endParaRPr lang="en-ZA" smtClean="0">
              <a:solidFill>
                <a:srgbClr val="83725B"/>
              </a:solidFill>
            </a:endParaRPr>
          </a:p>
        </p:txBody>
      </p:sp>
      <p:sp>
        <p:nvSpPr>
          <p:cNvPr id="24579" name="Rectangle 4"/>
          <p:cNvSpPr>
            <a:spLocks noGrp="1" noChangeArrowheads="1"/>
          </p:cNvSpPr>
          <p:nvPr>
            <p:ph idx="4294967295"/>
          </p:nvPr>
        </p:nvSpPr>
        <p:spPr>
          <a:xfrm>
            <a:off x="477838" y="1844675"/>
            <a:ext cx="3733800" cy="4752677"/>
          </a:xfrm>
        </p:spPr>
        <p:txBody>
          <a:bodyPr/>
          <a:lstStyle/>
          <a:p>
            <a:pPr algn="just" eaLnBrk="1" hangingPunct="1"/>
            <a:r>
              <a:rPr lang="en-US" sz="1600" dirty="0" smtClean="0"/>
              <a:t>The pipe will be subjected to an internal pressure and it will therefore be under longitudinal stresses and hoop stresses. </a:t>
            </a:r>
          </a:p>
          <a:p>
            <a:pPr algn="just" eaLnBrk="1" hangingPunct="1"/>
            <a:r>
              <a:rPr lang="en-US" sz="1600" dirty="0" smtClean="0"/>
              <a:t>To properly account for the longitudinal stress acting on one of the ends of the pipe, an end cap is placed at the particular end of the pipe. </a:t>
            </a:r>
          </a:p>
          <a:p>
            <a:pPr algn="just" eaLnBrk="1" hangingPunct="1"/>
            <a:r>
              <a:rPr lang="en-US" sz="1600" dirty="0" smtClean="0"/>
              <a:t>The diagram indicates how the pressure on the internal surface of the cap transfers a resultant force on the end pipe surface.</a:t>
            </a:r>
          </a:p>
        </p:txBody>
      </p:sp>
      <p:sp>
        <p:nvSpPr>
          <p:cNvPr id="24580"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24581"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a:solidFill>
                  <a:srgbClr val="003896"/>
                </a:solidFill>
              </a:rPr>
              <a:t>Preparing the geometry:</a:t>
            </a:r>
          </a:p>
        </p:txBody>
      </p:sp>
      <p:pic>
        <p:nvPicPr>
          <p:cNvPr id="2050" name="Picture 2" descr="C:\Users\ESKOM\Documents\FreeCADdevelopment\Current Tasks\T-pipe\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124745"/>
            <a:ext cx="4104159"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501009"/>
            <a:ext cx="3914056" cy="295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656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2D52ADF-354F-46CA-88EB-18BBDE47F179}" type="slidenum">
              <a:rPr lang="en-ZA" smtClean="0">
                <a:solidFill>
                  <a:srgbClr val="83725B"/>
                </a:solidFill>
              </a:rPr>
              <a:pPr eaLnBrk="1" hangingPunct="1"/>
              <a:t>7</a:t>
            </a:fld>
            <a:endParaRPr lang="en-ZA" smtClean="0">
              <a:solidFill>
                <a:srgbClr val="83725B"/>
              </a:solidFill>
            </a:endParaRPr>
          </a:p>
        </p:txBody>
      </p:sp>
      <p:sp>
        <p:nvSpPr>
          <p:cNvPr id="24579" name="Rectangle 4"/>
          <p:cNvSpPr>
            <a:spLocks noGrp="1" noChangeArrowheads="1"/>
          </p:cNvSpPr>
          <p:nvPr>
            <p:ph idx="4294967295"/>
          </p:nvPr>
        </p:nvSpPr>
        <p:spPr>
          <a:xfrm>
            <a:off x="477838" y="1844675"/>
            <a:ext cx="3733800" cy="4752677"/>
          </a:xfrm>
        </p:spPr>
        <p:txBody>
          <a:bodyPr/>
          <a:lstStyle/>
          <a:p>
            <a:pPr algn="just" eaLnBrk="1" hangingPunct="1"/>
            <a:r>
              <a:rPr lang="en-US" sz="1600" dirty="0" smtClean="0"/>
              <a:t>Create a cylinder with 150 mm and a height of 75 mm (3X thickness of pipe)  so that it does not significantly deform. </a:t>
            </a:r>
          </a:p>
          <a:p>
            <a:pPr algn="just" eaLnBrk="1" hangingPunct="1"/>
            <a:r>
              <a:rPr lang="en-US" sz="1600" dirty="0" smtClean="0"/>
              <a:t>Rotate </a:t>
            </a:r>
            <a:r>
              <a:rPr lang="en-US" sz="1600" dirty="0"/>
              <a:t>this </a:t>
            </a:r>
            <a:r>
              <a:rPr lang="en-US" sz="1600" dirty="0" smtClean="0"/>
              <a:t>end cap </a:t>
            </a:r>
            <a:r>
              <a:rPr lang="en-US" sz="1600" dirty="0"/>
              <a:t>90° about the </a:t>
            </a:r>
            <a:r>
              <a:rPr lang="en-US" sz="1600" dirty="0" smtClean="0"/>
              <a:t>X-axis. </a:t>
            </a:r>
            <a:r>
              <a:rPr lang="en-US" sz="1600" dirty="0"/>
              <a:t>T</a:t>
            </a:r>
            <a:r>
              <a:rPr lang="en-US" sz="1600" dirty="0" smtClean="0"/>
              <a:t>ranslate </a:t>
            </a:r>
            <a:r>
              <a:rPr lang="en-US" sz="1600" dirty="0"/>
              <a:t>it </a:t>
            </a:r>
            <a:r>
              <a:rPr lang="en-US" sz="1600" dirty="0" smtClean="0"/>
              <a:t>825 </a:t>
            </a:r>
            <a:r>
              <a:rPr lang="en-US" sz="1600" dirty="0"/>
              <a:t>mm in the </a:t>
            </a:r>
            <a:r>
              <a:rPr lang="en-US" sz="1600" dirty="0" smtClean="0"/>
              <a:t>Y-direction. Cut the T-pipe in half. Join the end cap to the T-pipe.</a:t>
            </a:r>
          </a:p>
          <a:p>
            <a:pPr algn="just" eaLnBrk="1" hangingPunct="1"/>
            <a:r>
              <a:rPr lang="en-US" sz="1600" dirty="0" smtClean="0"/>
              <a:t>Instead of placing an end cap on the T-pipe to account for the longitudinal stress, the user can just simply calculate the force F or the longitudinal stress acting on the end face of the T-pipe.</a:t>
            </a:r>
          </a:p>
        </p:txBody>
      </p:sp>
      <p:sp>
        <p:nvSpPr>
          <p:cNvPr id="24580"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24581"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a:solidFill>
                  <a:srgbClr val="003896"/>
                </a:solidFill>
              </a:rPr>
              <a:t>Preparing the geometry:</a:t>
            </a:r>
          </a:p>
        </p:txBody>
      </p:sp>
      <p:pic>
        <p:nvPicPr>
          <p:cNvPr id="2050" name="Picture 2" descr="C:\Users\ESKOM\Documents\FreeCADdevelopment\Current Tasks\T-pipe\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124745"/>
            <a:ext cx="4104159" cy="2376264"/>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501009"/>
            <a:ext cx="3914056" cy="2952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19435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BA41924-9AD7-4C75-B0BF-8AA02394B848}" type="slidenum">
              <a:rPr lang="en-ZA" smtClean="0">
                <a:solidFill>
                  <a:srgbClr val="83725B"/>
                </a:solidFill>
              </a:rPr>
              <a:pPr eaLnBrk="1" hangingPunct="1"/>
              <a:t>8</a:t>
            </a:fld>
            <a:endParaRPr lang="en-ZA" smtClean="0">
              <a:solidFill>
                <a:srgbClr val="83725B"/>
              </a:solidFill>
            </a:endParaRPr>
          </a:p>
        </p:txBody>
      </p:sp>
      <p:sp>
        <p:nvSpPr>
          <p:cNvPr id="35843" name="Rectangle 4"/>
          <p:cNvSpPr>
            <a:spLocks noGrp="1" noChangeArrowheads="1"/>
          </p:cNvSpPr>
          <p:nvPr>
            <p:ph idx="4294967295"/>
          </p:nvPr>
        </p:nvSpPr>
        <p:spPr>
          <a:xfrm>
            <a:off x="477838" y="1844675"/>
            <a:ext cx="3733800" cy="4876800"/>
          </a:xfrm>
        </p:spPr>
        <p:txBody>
          <a:bodyPr/>
          <a:lstStyle/>
          <a:p>
            <a:pPr algn="just" eaLnBrk="1" hangingPunct="1">
              <a:defRPr/>
            </a:pPr>
            <a:r>
              <a:rPr lang="en-US" sz="1600" dirty="0" smtClean="0"/>
              <a:t>To create a mesh, go to the FEM workbench and select the geometry in the object tree view.</a:t>
            </a:r>
          </a:p>
          <a:p>
            <a:pPr algn="just" eaLnBrk="1" hangingPunct="1">
              <a:defRPr/>
            </a:pPr>
            <a:r>
              <a:rPr lang="en-US" sz="1600" dirty="0" smtClean="0"/>
              <a:t>Click on &lt;Create a new mechanical analysis&gt;. A task dialogue will appear for creating a mesh. Only Tetrahedral (Tet) meshing is possible. </a:t>
            </a:r>
          </a:p>
          <a:p>
            <a:pPr algn="just" eaLnBrk="1" hangingPunct="1">
              <a:defRPr/>
            </a:pPr>
            <a:r>
              <a:rPr lang="en-US" sz="1600" dirty="0" smtClean="0"/>
              <a:t>Leave all settings as default and click &lt;OK&gt;.The mesh of the T-pipe junction should be similar to that on the right</a:t>
            </a:r>
          </a:p>
          <a:p>
            <a:pPr algn="just" eaLnBrk="1" hangingPunct="1">
              <a:defRPr/>
            </a:pPr>
            <a:r>
              <a:rPr lang="en-US" sz="1600" dirty="0" smtClean="0"/>
              <a:t>It is important to note that the finer the mesh is the more accurate the results, but more computing time is required to create the mesh and solve the model.</a:t>
            </a:r>
          </a:p>
        </p:txBody>
      </p:sp>
      <p:sp>
        <p:nvSpPr>
          <p:cNvPr id="31748"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1749"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dirty="0">
                <a:solidFill>
                  <a:srgbClr val="003896"/>
                </a:solidFill>
              </a:rPr>
              <a:t>Creating the Mesh:</a:t>
            </a:r>
          </a:p>
        </p:txBody>
      </p:sp>
      <p:pic>
        <p:nvPicPr>
          <p:cNvPr id="5122" name="Picture 2" descr="C:\Users\ESKOM\Documents\FreeCADdevelopment\Current Tasks\T-pipe\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661" y="2492896"/>
            <a:ext cx="3838575" cy="102202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C:\Users\ESKOM\Documents\FreeCADdevelopment\Current Tasks\T-pipe\Cap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662" y="1268413"/>
            <a:ext cx="3838575" cy="1152475"/>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ESKOM\Documents\FreeCADdevelopment\Current Tasks\T-pipe\Cap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662" y="3645024"/>
            <a:ext cx="3838575" cy="29173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CFA7C5AB-731B-4708-8D9F-36C66A72FA47}" type="slidenum">
              <a:rPr lang="en-ZA" smtClean="0">
                <a:solidFill>
                  <a:srgbClr val="83725B"/>
                </a:solidFill>
              </a:rPr>
              <a:pPr eaLnBrk="1" hangingPunct="1"/>
              <a:t>9</a:t>
            </a:fld>
            <a:endParaRPr lang="en-ZA" smtClean="0">
              <a:solidFill>
                <a:srgbClr val="83725B"/>
              </a:solidFill>
            </a:endParaRPr>
          </a:p>
        </p:txBody>
      </p:sp>
      <p:sp>
        <p:nvSpPr>
          <p:cNvPr id="32771" name="Rectangle 4"/>
          <p:cNvSpPr>
            <a:spLocks noGrp="1" noChangeArrowheads="1"/>
          </p:cNvSpPr>
          <p:nvPr>
            <p:ph idx="4294967295"/>
          </p:nvPr>
        </p:nvSpPr>
        <p:spPr>
          <a:xfrm>
            <a:off x="477838" y="1844675"/>
            <a:ext cx="3733800" cy="5013325"/>
          </a:xfrm>
        </p:spPr>
        <p:txBody>
          <a:bodyPr/>
          <a:lstStyle/>
          <a:p>
            <a:pPr algn="just" eaLnBrk="1" hangingPunct="1"/>
            <a:r>
              <a:rPr lang="en-US" sz="1600" dirty="0" smtClean="0"/>
              <a:t>In the material task dialogue different materials can be chosen, choose “Steel-Generic”.</a:t>
            </a:r>
          </a:p>
          <a:p>
            <a:pPr algn="just" eaLnBrk="1" hangingPunct="1"/>
            <a:r>
              <a:rPr lang="en-US" sz="1600" dirty="0" smtClean="0"/>
              <a:t>The user can further change the material properties of a specific material to suit their needs. It is very important to stick to the units displayed in any input box used in FreeCAD. </a:t>
            </a:r>
          </a:p>
          <a:p>
            <a:pPr algn="just" eaLnBrk="1" hangingPunct="1"/>
            <a:r>
              <a:rPr lang="en-US" sz="1600" dirty="0" smtClean="0"/>
              <a:t>When FreeCAD accepts the units a green tick appears next to the units as indicated.</a:t>
            </a:r>
          </a:p>
        </p:txBody>
      </p:sp>
      <p:sp>
        <p:nvSpPr>
          <p:cNvPr id="32772" name="Rectangle 2"/>
          <p:cNvSpPr>
            <a:spLocks noGrp="1" noChangeArrowheads="1"/>
          </p:cNvSpPr>
          <p:nvPr>
            <p:ph type="title" idx="4294967295"/>
          </p:nvPr>
        </p:nvSpPr>
        <p:spPr>
          <a:xfrm>
            <a:off x="438150" y="166688"/>
            <a:ext cx="6519863" cy="666750"/>
          </a:xfrm>
        </p:spPr>
        <p:txBody>
          <a:bodyPr/>
          <a:lstStyle/>
          <a:p>
            <a:pPr eaLnBrk="1" hangingPunct="1"/>
            <a:r>
              <a:rPr lang="en-US" dirty="0"/>
              <a:t>Static FEM model – Pre-processing</a:t>
            </a:r>
            <a:endParaRPr lang="en-US" dirty="0" smtClean="0"/>
          </a:p>
        </p:txBody>
      </p:sp>
      <p:sp>
        <p:nvSpPr>
          <p:cNvPr id="32773" name="Rectangle 4"/>
          <p:cNvSpPr>
            <a:spLocks noChangeArrowheads="1"/>
          </p:cNvSpPr>
          <p:nvPr/>
        </p:nvSpPr>
        <p:spPr bwMode="auto">
          <a:xfrm>
            <a:off x="438150" y="1268413"/>
            <a:ext cx="777716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66700" indent="-266700">
              <a:lnSpc>
                <a:spcPct val="90000"/>
              </a:lnSpc>
              <a:spcBef>
                <a:spcPct val="100000"/>
              </a:spcBef>
              <a:buClr>
                <a:srgbClr val="8C7F6D"/>
              </a:buClr>
            </a:pPr>
            <a:r>
              <a:rPr lang="en-US" sz="1600" b="1">
                <a:solidFill>
                  <a:srgbClr val="003896"/>
                </a:solidFill>
              </a:rPr>
              <a:t>Material specification:</a:t>
            </a:r>
          </a:p>
        </p:txBody>
      </p:sp>
      <p:pic>
        <p:nvPicPr>
          <p:cNvPr id="32774" name="Picture 2" descr="C:\Users\ESKOM\Documents\FreeCADdevelopment\Documentation\bounda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663" y="1268413"/>
            <a:ext cx="38385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3" descr="C:\Users\ESKOM\Documents\FreeCADdevelopment\Documentation\123qewqeqeqeqeqe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663" y="1773238"/>
            <a:ext cx="3838575"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Picture 2" descr="C:\Users\ESKOM\Documents\FreeCADdevelopment\Current Tasks\T-pipe\Cap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663" y="4293096"/>
            <a:ext cx="3813175" cy="2266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3896"/>
      </a:dk1>
      <a:lt1>
        <a:srgbClr val="FFFFFF"/>
      </a:lt1>
      <a:dk2>
        <a:srgbClr val="FFFFFF"/>
      </a:dk2>
      <a:lt2>
        <a:srgbClr val="DDDDDD"/>
      </a:lt2>
      <a:accent1>
        <a:srgbClr val="003896"/>
      </a:accent1>
      <a:accent2>
        <a:srgbClr val="83725B"/>
      </a:accent2>
      <a:accent3>
        <a:srgbClr val="FFFFFF"/>
      </a:accent3>
      <a:accent4>
        <a:srgbClr val="002E7F"/>
      </a:accent4>
      <a:accent5>
        <a:srgbClr val="AAAEC9"/>
      </a:accent5>
      <a:accent6>
        <a:srgbClr val="766752"/>
      </a:accent6>
      <a:hlink>
        <a:srgbClr val="83725B"/>
      </a:hlink>
      <a:folHlink>
        <a:srgbClr val="858705"/>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8587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horo Minimum metadata" ma:contentTypeID="0x0101000D8B3899A4805C44A2FA507CBAF83E58007A63E5F34A1C904ABF73B4A044044531" ma:contentTypeVersion="3" ma:contentTypeDescription="" ma:contentTypeScope="" ma:versionID="17327965f7291ab7bae5024c4d883bde">
  <xsd:schema xmlns:xsd="http://www.w3.org/2001/XMLSchema" xmlns:xs="http://www.w3.org/2001/XMLSchema" xmlns:p="http://schemas.microsoft.com/office/2006/metadata/properties" xmlns:ns2="2c7ddca0-f18f-4514-89ec-cfc256175ba5" targetNamespace="http://schemas.microsoft.com/office/2006/metadata/properties" ma:root="true" ma:fieldsID="7a3511da6a4f6d92aec1b7a4f9927643" ns2:_="">
    <xsd:import namespace="2c7ddca0-f18f-4514-89ec-cfc256175ba5"/>
    <xsd:element name="properties">
      <xsd:complexType>
        <xsd:sequence>
          <xsd:element name="documentManagement">
            <xsd:complexType>
              <xsd:all>
                <xsd:element ref="ns2:Own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ddca0-f18f-4514-89ec-cfc256175ba5" elementFormDefault="qualified">
    <xsd:import namespace="http://schemas.microsoft.com/office/2006/documentManagement/types"/>
    <xsd:import namespace="http://schemas.microsoft.com/office/infopath/2007/PartnerControls"/>
    <xsd:element name="Owner" ma:index="8"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mso-contentType ?>
<SharedContentType xmlns="Microsoft.SharePoint.Taxonomy.ContentTypeSync" SourceId="69b1b3ef-f17b-48c7-a7c8-8ad8b283852f" ContentTypeId="0x0101000D8B3899A4805C44A2FA507CBAF83E58" PreviousValue="false"/>
</file>

<file path=customXml/item5.xml><?xml version="1.0" encoding="utf-8"?>
<p:properties xmlns:p="http://schemas.microsoft.com/office/2006/metadata/properties" xmlns:xsi="http://www.w3.org/2001/XMLSchema-instance" xmlns:pc="http://schemas.microsoft.com/office/infopath/2007/PartnerControls">
  <documentManagement>
    <Owner xmlns="2c7ddca0-f18f-4514-89ec-cfc256175ba5">
      <UserInfo>
        <DisplayName/>
        <AccountId>47</AccountId>
        <AccountType/>
      </UserInfo>
    </Owner>
  </documentManagement>
</p:properties>
</file>

<file path=customXml/itemProps1.xml><?xml version="1.0" encoding="utf-8"?>
<ds:datastoreItem xmlns:ds="http://schemas.openxmlformats.org/officeDocument/2006/customXml" ds:itemID="{8C7CC505-8052-4330-9605-51138516E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ddca0-f18f-4514-89ec-cfc256175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DA1CDD-753C-45D9-BE0A-0E8770047BEC}">
  <ds:schemaRefs>
    <ds:schemaRef ds:uri="http://schemas.microsoft.com/sharepoint/v3/contenttype/forms"/>
  </ds:schemaRefs>
</ds:datastoreItem>
</file>

<file path=customXml/itemProps3.xml><?xml version="1.0" encoding="utf-8"?>
<ds:datastoreItem xmlns:ds="http://schemas.openxmlformats.org/officeDocument/2006/customXml" ds:itemID="{4E37FE94-B034-4043-B3F5-0069304D36F9}">
  <ds:schemaRefs>
    <ds:schemaRef ds:uri="http://schemas.microsoft.com/office/2006/metadata/longProperties"/>
  </ds:schemaRefs>
</ds:datastoreItem>
</file>

<file path=customXml/itemProps4.xml><?xml version="1.0" encoding="utf-8"?>
<ds:datastoreItem xmlns:ds="http://schemas.openxmlformats.org/officeDocument/2006/customXml" ds:itemID="{FDC2FDC9-2B1E-4C54-9154-7D414D67F378}">
  <ds:schemaRefs>
    <ds:schemaRef ds:uri="Microsoft.SharePoint.Taxonomy.ContentTypeSync"/>
  </ds:schemaRefs>
</ds:datastoreItem>
</file>

<file path=customXml/itemProps5.xml><?xml version="1.0" encoding="utf-8"?>
<ds:datastoreItem xmlns:ds="http://schemas.openxmlformats.org/officeDocument/2006/customXml" ds:itemID="{4F6F6766-3194-48DC-A650-EAE354B46618}">
  <ds:schemaRefs>
    <ds:schemaRef ds:uri="http://purl.org/dc/elements/1.1/"/>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dcmitype/"/>
    <ds:schemaRef ds:uri="http://www.w3.org/XML/1998/namespace"/>
    <ds:schemaRef ds:uri="http://schemas.openxmlformats.org/package/2006/metadata/core-properties"/>
    <ds:schemaRef ds:uri="2c7ddca0-f18f-4514-89ec-cfc256175ba5"/>
  </ds:schemaRefs>
</ds:datastoreItem>
</file>

<file path=docProps/app.xml><?xml version="1.0" encoding="utf-8"?>
<Properties xmlns="http://schemas.openxmlformats.org/officeDocument/2006/extended-properties" xmlns:vt="http://schemas.openxmlformats.org/officeDocument/2006/docPropsVTypes">
  <Template/>
  <TotalTime>11532</TotalTime>
  <Words>2953</Words>
  <Application>Microsoft Office PowerPoint</Application>
  <PresentationFormat>On-screen Show (4:3)</PresentationFormat>
  <Paragraphs>209</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Default Design</vt:lpstr>
      <vt:lpstr>Tutorial B T-pipe junction Static FEM model</vt:lpstr>
      <vt:lpstr>Introduction</vt:lpstr>
      <vt:lpstr>Project start Up</vt:lpstr>
      <vt:lpstr>Static FEM model – Pre-processing</vt:lpstr>
      <vt:lpstr>Static FEM model – Pre-processing</vt:lpstr>
      <vt:lpstr>Static FEM model – Pre-processing</vt:lpstr>
      <vt:lpstr>Static FEM model – Pre-processing</vt:lpstr>
      <vt:lpstr>Static FEM model – Pre-processing</vt:lpstr>
      <vt:lpstr>Static FEM model – Pre-processing</vt:lpstr>
      <vt:lpstr>Static FEM model – Pre-processing</vt:lpstr>
      <vt:lpstr>Static FEM model – Pre-processing</vt:lpstr>
      <vt:lpstr>Static FEM model – Pre-processing</vt:lpstr>
      <vt:lpstr>Static FEM model – Pre-processing</vt:lpstr>
      <vt:lpstr>Static FEM model – Pre-processing</vt:lpstr>
      <vt:lpstr>Static FEM model – Running the solver</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Static FEM model – Post-processing</vt:lpstr>
      <vt:lpstr>END</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TCH bonisa</dc:creator>
  <cp:lastModifiedBy>Ofentse Kgoa</cp:lastModifiedBy>
  <cp:revision>1289</cp:revision>
  <dcterms:created xsi:type="dcterms:W3CDTF">2009-06-02T18:15:51Z</dcterms:created>
  <dcterms:modified xsi:type="dcterms:W3CDTF">2016-08-22T07:02:37Z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play_urn:schemas-microsoft-com:office:office#Owner">
    <vt:lpwstr>Vic Pretorius</vt:lpwstr>
  </property>
</Properties>
</file>